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69"/>
  </p:notesMasterIdLst>
  <p:sldIdLst>
    <p:sldId id="343" r:id="rId2"/>
    <p:sldId id="311" r:id="rId3"/>
    <p:sldId id="355" r:id="rId4"/>
    <p:sldId id="356" r:id="rId5"/>
    <p:sldId id="368" r:id="rId6"/>
    <p:sldId id="370" r:id="rId7"/>
    <p:sldId id="374" r:id="rId8"/>
    <p:sldId id="375" r:id="rId9"/>
    <p:sldId id="372" r:id="rId10"/>
    <p:sldId id="376" r:id="rId11"/>
    <p:sldId id="379" r:id="rId12"/>
    <p:sldId id="378" r:id="rId13"/>
    <p:sldId id="377" r:id="rId14"/>
    <p:sldId id="380" r:id="rId15"/>
    <p:sldId id="381" r:id="rId16"/>
    <p:sldId id="382" r:id="rId17"/>
    <p:sldId id="383" r:id="rId18"/>
    <p:sldId id="373" r:id="rId19"/>
    <p:sldId id="384" r:id="rId20"/>
    <p:sldId id="357" r:id="rId21"/>
    <p:sldId id="360" r:id="rId22"/>
    <p:sldId id="385" r:id="rId23"/>
    <p:sldId id="386" r:id="rId24"/>
    <p:sldId id="390" r:id="rId25"/>
    <p:sldId id="391" r:id="rId26"/>
    <p:sldId id="392" r:id="rId27"/>
    <p:sldId id="393" r:id="rId28"/>
    <p:sldId id="387" r:id="rId29"/>
    <p:sldId id="388" r:id="rId30"/>
    <p:sldId id="389" r:id="rId31"/>
    <p:sldId id="394" r:id="rId32"/>
    <p:sldId id="395" r:id="rId33"/>
    <p:sldId id="396" r:id="rId34"/>
    <p:sldId id="361" r:id="rId35"/>
    <p:sldId id="362" r:id="rId36"/>
    <p:sldId id="363" r:id="rId37"/>
    <p:sldId id="397" r:id="rId38"/>
    <p:sldId id="398" r:id="rId39"/>
    <p:sldId id="400" r:id="rId40"/>
    <p:sldId id="411" r:id="rId41"/>
    <p:sldId id="399" r:id="rId42"/>
    <p:sldId id="401" r:id="rId43"/>
    <p:sldId id="404" r:id="rId44"/>
    <p:sldId id="402" r:id="rId45"/>
    <p:sldId id="412" r:id="rId46"/>
    <p:sldId id="403" r:id="rId47"/>
    <p:sldId id="407" r:id="rId48"/>
    <p:sldId id="405" r:id="rId49"/>
    <p:sldId id="406" r:id="rId50"/>
    <p:sldId id="409" r:id="rId51"/>
    <p:sldId id="410" r:id="rId52"/>
    <p:sldId id="364" r:id="rId53"/>
    <p:sldId id="413" r:id="rId54"/>
    <p:sldId id="414" r:id="rId55"/>
    <p:sldId id="415" r:id="rId56"/>
    <p:sldId id="417" r:id="rId57"/>
    <p:sldId id="418" r:id="rId58"/>
    <p:sldId id="420" r:id="rId59"/>
    <p:sldId id="422" r:id="rId60"/>
    <p:sldId id="424" r:id="rId61"/>
    <p:sldId id="425" r:id="rId62"/>
    <p:sldId id="426" r:id="rId63"/>
    <p:sldId id="427" r:id="rId64"/>
    <p:sldId id="365" r:id="rId65"/>
    <p:sldId id="366" r:id="rId66"/>
    <p:sldId id="367" r:id="rId67"/>
    <p:sldId id="344" r:id="rId68"/>
  </p:sldIdLst>
  <p:sldSz cx="10691813" cy="7559675"/>
  <p:notesSz cx="7559675" cy="10691813"/>
  <p:defaultTextStyle>
    <a:defPPr>
      <a:defRPr lang="en-GB"/>
    </a:defPPr>
    <a:lvl1pPr algn="l" defTabSz="449263" rtl="0" fontAlgn="base" hangingPunct="0">
      <a:lnSpc>
        <a:spcPct val="93000"/>
      </a:lnSpc>
      <a:spcBef>
        <a:spcPct val="0"/>
      </a:spcBef>
      <a:spcAft>
        <a:spcPct val="0"/>
      </a:spcAft>
      <a:buClr>
        <a:srgbClr val="000000"/>
      </a:buClr>
      <a:buSzPct val="100000"/>
      <a:buFont typeface="Times New Roman" charset="0"/>
      <a:defRPr kern="1200">
        <a:solidFill>
          <a:schemeClr val="bg1"/>
        </a:solidFill>
        <a:latin typeface="Arial" charset="0"/>
        <a:ea typeface="ＭＳ Ｐゴシック" charset="0"/>
        <a:cs typeface="ＭＳ Ｐゴシック"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charset="0"/>
      <a:defRPr kern="1200">
        <a:solidFill>
          <a:schemeClr val="bg1"/>
        </a:solidFill>
        <a:latin typeface="Arial" charset="0"/>
        <a:ea typeface="ＭＳ Ｐゴシック" charset="0"/>
        <a:cs typeface="ＭＳ Ｐゴシック" charset="0"/>
      </a:defRPr>
    </a:lvl2pPr>
    <a:lvl3pPr marL="1143000" indent="-228600" algn="l" defTabSz="449263" rtl="0" fontAlgn="base" hangingPunct="0">
      <a:lnSpc>
        <a:spcPct val="93000"/>
      </a:lnSpc>
      <a:spcBef>
        <a:spcPct val="0"/>
      </a:spcBef>
      <a:spcAft>
        <a:spcPct val="0"/>
      </a:spcAft>
      <a:buClr>
        <a:srgbClr val="000000"/>
      </a:buClr>
      <a:buSzPct val="100000"/>
      <a:buFont typeface="Times New Roman" charset="0"/>
      <a:defRPr kern="1200">
        <a:solidFill>
          <a:schemeClr val="bg1"/>
        </a:solidFill>
        <a:latin typeface="Arial" charset="0"/>
        <a:ea typeface="ＭＳ Ｐゴシック" charset="0"/>
        <a:cs typeface="ＭＳ Ｐゴシック" charset="0"/>
      </a:defRPr>
    </a:lvl3pPr>
    <a:lvl4pPr marL="1600200" indent="-228600" algn="l" defTabSz="449263" rtl="0" fontAlgn="base" hangingPunct="0">
      <a:lnSpc>
        <a:spcPct val="93000"/>
      </a:lnSpc>
      <a:spcBef>
        <a:spcPct val="0"/>
      </a:spcBef>
      <a:spcAft>
        <a:spcPct val="0"/>
      </a:spcAft>
      <a:buClr>
        <a:srgbClr val="000000"/>
      </a:buClr>
      <a:buSzPct val="100000"/>
      <a:buFont typeface="Times New Roman" charset="0"/>
      <a:defRPr kern="1200">
        <a:solidFill>
          <a:schemeClr val="bg1"/>
        </a:solidFill>
        <a:latin typeface="Arial" charset="0"/>
        <a:ea typeface="ＭＳ Ｐゴシック" charset="0"/>
        <a:cs typeface="ＭＳ Ｐゴシック" charset="0"/>
      </a:defRPr>
    </a:lvl4pPr>
    <a:lvl5pPr marL="2057400" indent="-228600" algn="l" defTabSz="449263" rtl="0" fontAlgn="base" hangingPunct="0">
      <a:lnSpc>
        <a:spcPct val="93000"/>
      </a:lnSpc>
      <a:spcBef>
        <a:spcPct val="0"/>
      </a:spcBef>
      <a:spcAft>
        <a:spcPct val="0"/>
      </a:spcAft>
      <a:buClr>
        <a:srgbClr val="000000"/>
      </a:buClr>
      <a:buSzPct val="100000"/>
      <a:buFont typeface="Times New Roman" charset="0"/>
      <a:defRPr kern="1200">
        <a:solidFill>
          <a:schemeClr val="bg1"/>
        </a:solidFill>
        <a:latin typeface="Arial" charset="0"/>
        <a:ea typeface="ＭＳ Ｐゴシック" charset="0"/>
        <a:cs typeface="ＭＳ Ｐゴシック" charset="0"/>
      </a:defRPr>
    </a:lvl5pPr>
    <a:lvl6pPr marL="2286000" algn="l" defTabSz="457200" rtl="0" eaLnBrk="1" latinLnBrk="0" hangingPunct="1">
      <a:defRPr kern="1200">
        <a:solidFill>
          <a:schemeClr val="bg1"/>
        </a:solidFill>
        <a:latin typeface="Arial" charset="0"/>
        <a:ea typeface="ＭＳ Ｐゴシック" charset="0"/>
        <a:cs typeface="ＭＳ Ｐゴシック" charset="0"/>
      </a:defRPr>
    </a:lvl6pPr>
    <a:lvl7pPr marL="2743200" algn="l" defTabSz="457200" rtl="0" eaLnBrk="1" latinLnBrk="0" hangingPunct="1">
      <a:defRPr kern="1200">
        <a:solidFill>
          <a:schemeClr val="bg1"/>
        </a:solidFill>
        <a:latin typeface="Arial" charset="0"/>
        <a:ea typeface="ＭＳ Ｐゴシック" charset="0"/>
        <a:cs typeface="ＭＳ Ｐゴシック" charset="0"/>
      </a:defRPr>
    </a:lvl7pPr>
    <a:lvl8pPr marL="3200400" algn="l" defTabSz="457200" rtl="0" eaLnBrk="1" latinLnBrk="0" hangingPunct="1">
      <a:defRPr kern="1200">
        <a:solidFill>
          <a:schemeClr val="bg1"/>
        </a:solidFill>
        <a:latin typeface="Arial" charset="0"/>
        <a:ea typeface="ＭＳ Ｐゴシック" charset="0"/>
        <a:cs typeface="ＭＳ Ｐゴシック" charset="0"/>
      </a:defRPr>
    </a:lvl8pPr>
    <a:lvl9pPr marL="3657600" algn="l" defTabSz="457200" rtl="0" eaLnBrk="1" latinLnBrk="0" hangingPunct="1">
      <a:defRPr kern="1200">
        <a:solidFill>
          <a:schemeClr val="bg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85870"/>
    <a:srgbClr val="004080"/>
    <a:srgbClr val="0D0D0D"/>
    <a:srgbClr val="00339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1BE9AB-72AD-7FD0-D538-3DD52E207AB4}" v="2" dt="2022-07-02T19:03:57.658"/>
  </p1510:revLst>
</p1510:revInfo>
</file>

<file path=ppt/tableStyles.xml><?xml version="1.0" encoding="utf-8"?>
<a:tblStyleLst xmlns:a="http://schemas.openxmlformats.org/drawingml/2006/main" def="{5C22544A-7EE6-4342-B048-85BDC9FD1C3A}">
  <a:tblStyle styleId="{8799B23B-EC83-4686-B30A-512413B5E67A}" styleName="Estilo claro 3 - Acento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66" autoAdjust="0"/>
    <p:restoredTop sz="91611" autoAdjust="0"/>
  </p:normalViewPr>
  <p:slideViewPr>
    <p:cSldViewPr>
      <p:cViewPr varScale="1">
        <p:scale>
          <a:sx n="60" d="100"/>
          <a:sy n="60" d="100"/>
        </p:scale>
        <p:origin x="1404" y="72"/>
      </p:cViewPr>
      <p:guideLst>
        <p:guide orient="horz" pos="2160"/>
        <p:guide pos="2880"/>
      </p:guideLst>
    </p:cSldViewPr>
  </p:slideViewPr>
  <p:outlineViewPr>
    <p:cViewPr varScale="1">
      <p:scale>
        <a:sx n="170" d="200"/>
        <a:sy n="170" d="200"/>
      </p:scale>
      <p:origin x="0" y="984"/>
    </p:cViewPr>
  </p:outlineViewPr>
  <p:notesTextViewPr>
    <p:cViewPr>
      <p:scale>
        <a:sx n="100" d="100"/>
        <a:sy n="100" d="100"/>
      </p:scale>
      <p:origin x="0" y="0"/>
    </p:cViewPr>
  </p:notesText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37bc767dc867150471ae76ece937df04c80402d04456740025c4ac5f87249548::" providerId="AD" clId="Web-{CD1BE9AB-72AD-7FD0-D538-3DD52E207AB4}"/>
    <pc:docChg chg="modSld">
      <pc:chgData name="Guest User" userId="S::urn:spo:anon#37bc767dc867150471ae76ece937df04c80402d04456740025c4ac5f87249548::" providerId="AD" clId="Web-{CD1BE9AB-72AD-7FD0-D538-3DD52E207AB4}" dt="2022-07-02T19:03:57.658" v="1" actId="20577"/>
      <pc:docMkLst>
        <pc:docMk/>
      </pc:docMkLst>
      <pc:sldChg chg="modSp">
        <pc:chgData name="Guest User" userId="S::urn:spo:anon#37bc767dc867150471ae76ece937df04c80402d04456740025c4ac5f87249548::" providerId="AD" clId="Web-{CD1BE9AB-72AD-7FD0-D538-3DD52E207AB4}" dt="2022-07-02T19:03:57.658" v="1" actId="20577"/>
        <pc:sldMkLst>
          <pc:docMk/>
          <pc:sldMk cId="1801531760" sldId="362"/>
        </pc:sldMkLst>
        <pc:spChg chg="mod">
          <ac:chgData name="Guest User" userId="S::urn:spo:anon#37bc767dc867150471ae76ece937df04c80402d04456740025c4ac5f87249548::" providerId="AD" clId="Web-{CD1BE9AB-72AD-7FD0-D538-3DD52E207AB4}" dt="2022-07-02T19:03:57.658" v="1" actId="20577"/>
          <ac:spMkLst>
            <pc:docMk/>
            <pc:sldMk cId="1801531760" sldId="362"/>
            <ac:spMk id="3" creationId="{A6E24222-E51D-8AE8-AF5A-5C8BE8E31FC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36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s-ES">
              <a:cs typeface="Arial Unicode MS" charset="0"/>
            </a:endParaRPr>
          </a:p>
        </p:txBody>
      </p:sp>
      <p:sp>
        <p:nvSpPr>
          <p:cNvPr id="2050" name="Rectangle 2"/>
          <p:cNvSpPr>
            <a:spLocks noGrp="1" noRot="1" noChangeAspect="1" noChangeArrowheads="1"/>
          </p:cNvSpPr>
          <p:nvPr>
            <p:ph type="sldImg"/>
          </p:nvPr>
        </p:nvSpPr>
        <p:spPr bwMode="auto">
          <a:xfrm>
            <a:off x="1106488" y="812800"/>
            <a:ext cx="5341937" cy="4005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sp>
      <p:sp>
        <p:nvSpPr>
          <p:cNvPr id="2051" name="Rectangle 3"/>
          <p:cNvSpPr>
            <a:spLocks noGrp="1" noChangeArrowheads="1"/>
          </p:cNvSpPr>
          <p:nvPr>
            <p:ph type="body"/>
          </p:nvPr>
        </p:nvSpPr>
        <p:spPr bwMode="auto">
          <a:xfrm>
            <a:off x="755650" y="5078413"/>
            <a:ext cx="6045200" cy="4808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endParaRPr lang="es-ES" noProof="0"/>
          </a:p>
        </p:txBody>
      </p:sp>
      <p:sp>
        <p:nvSpPr>
          <p:cNvPr id="2052" name="Rectangle 4"/>
          <p:cNvSpPr>
            <a:spLocks noGrp="1" noChangeArrowheads="1"/>
          </p:cNvSpPr>
          <p:nvPr>
            <p:ph type="hdr"/>
          </p:nvPr>
        </p:nvSpPr>
        <p:spPr bwMode="auto">
          <a:xfrm>
            <a:off x="0" y="0"/>
            <a:ext cx="3278188" cy="531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Times New Roman" charset="0"/>
                <a:cs typeface="Arial Unicode MS" charset="0"/>
              </a:defRPr>
            </a:lvl1pPr>
          </a:lstStyle>
          <a:p>
            <a:pPr>
              <a:defRPr/>
            </a:pPr>
            <a:endParaRPr lang="es-UY"/>
          </a:p>
        </p:txBody>
      </p:sp>
      <p:sp>
        <p:nvSpPr>
          <p:cNvPr id="2053" name="Rectangle 5"/>
          <p:cNvSpPr>
            <a:spLocks noGrp="1" noChangeArrowheads="1"/>
          </p:cNvSpPr>
          <p:nvPr>
            <p:ph type="dt"/>
          </p:nvPr>
        </p:nvSpPr>
        <p:spPr bwMode="auto">
          <a:xfrm>
            <a:off x="4278313" y="0"/>
            <a:ext cx="3278187" cy="531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Times New Roman" charset="0"/>
                <a:cs typeface="Arial Unicode MS" charset="0"/>
              </a:defRPr>
            </a:lvl1pPr>
          </a:lstStyle>
          <a:p>
            <a:pPr>
              <a:defRPr/>
            </a:pPr>
            <a:endParaRPr lang="es-UY"/>
          </a:p>
        </p:txBody>
      </p:sp>
      <p:sp>
        <p:nvSpPr>
          <p:cNvPr id="2054" name="Rectangle 6"/>
          <p:cNvSpPr>
            <a:spLocks noGrp="1" noChangeArrowheads="1"/>
          </p:cNvSpPr>
          <p:nvPr>
            <p:ph type="ftr"/>
          </p:nvPr>
        </p:nvSpPr>
        <p:spPr bwMode="auto">
          <a:xfrm>
            <a:off x="0" y="10156825"/>
            <a:ext cx="3278188" cy="531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Times New Roman" charset="0"/>
                <a:cs typeface="Arial Unicode MS" charset="0"/>
              </a:defRPr>
            </a:lvl1pPr>
          </a:lstStyle>
          <a:p>
            <a:pPr>
              <a:defRPr/>
            </a:pPr>
            <a:endParaRPr lang="es-UY"/>
          </a:p>
        </p:txBody>
      </p:sp>
      <p:sp>
        <p:nvSpPr>
          <p:cNvPr id="2055" name="Rectangle 7"/>
          <p:cNvSpPr>
            <a:spLocks noGrp="1" noChangeArrowheads="1"/>
          </p:cNvSpPr>
          <p:nvPr>
            <p:ph type="sldNum"/>
          </p:nvPr>
        </p:nvSpPr>
        <p:spPr bwMode="auto">
          <a:xfrm>
            <a:off x="4278313" y="10156825"/>
            <a:ext cx="3278187" cy="531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Times New Roman" charset="0"/>
                <a:cs typeface="Arial Unicode MS" charset="0"/>
              </a:defRPr>
            </a:lvl1pPr>
          </a:lstStyle>
          <a:p>
            <a:pPr>
              <a:defRPr/>
            </a:pPr>
            <a:fld id="{DE85CD35-C6F7-6243-B2CE-9F15DD59C9F9}" type="slidenum">
              <a:rPr lang="es-UY"/>
              <a:pPr>
                <a:defRPr/>
              </a:pPr>
              <a:t>‹#›</a:t>
            </a:fld>
            <a:endParaRPr lang="es-UY"/>
          </a:p>
        </p:txBody>
      </p:sp>
    </p:spTree>
    <p:extLst>
      <p:ext uri="{BB962C8B-B14F-4D97-AF65-F5344CB8AC3E}">
        <p14:creationId xmlns:p14="http://schemas.microsoft.com/office/powerpoint/2010/main" val="1902595029"/>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0"/>
        <a:cs typeface="ＭＳ Ｐゴシック" charset="0"/>
      </a:defRPr>
    </a:lvl1pPr>
    <a:lvl2pPr marL="742950" indent="-28575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0"/>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0"/>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0"/>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3175" y="0"/>
            <a:ext cx="10693400" cy="755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ítulo 1"/>
          <p:cNvSpPr>
            <a:spLocks noGrp="1" noChangeAspect="1"/>
          </p:cNvSpPr>
          <p:nvPr>
            <p:ph type="ctrTitle"/>
          </p:nvPr>
        </p:nvSpPr>
        <p:spPr>
          <a:xfrm>
            <a:off x="801688" y="1043534"/>
            <a:ext cx="9088437" cy="2160240"/>
          </a:xfrm>
        </p:spPr>
        <p:txBody>
          <a:bodyPr/>
          <a:lstStyle>
            <a:lvl1pPr>
              <a:defRPr cap="all" baseline="0">
                <a:solidFill>
                  <a:schemeClr val="bg1"/>
                </a:solidFill>
                <a:latin typeface="Brandon Grotesque Black" pitchFamily="34" charset="0"/>
              </a:defRPr>
            </a:lvl1pPr>
          </a:lstStyle>
          <a:p>
            <a:r>
              <a:rPr lang="es-ES_tradnl"/>
              <a:t>Clic para editar título</a:t>
            </a:r>
            <a:endParaRPr lang="es-ES"/>
          </a:p>
        </p:txBody>
      </p:sp>
      <p:sp>
        <p:nvSpPr>
          <p:cNvPr id="3" name="Subtítulo 2"/>
          <p:cNvSpPr>
            <a:spLocks noGrp="1" noChangeAspect="1"/>
          </p:cNvSpPr>
          <p:nvPr>
            <p:ph type="subTitle" idx="1"/>
          </p:nvPr>
        </p:nvSpPr>
        <p:spPr>
          <a:xfrm>
            <a:off x="809402" y="3275781"/>
            <a:ext cx="6552728" cy="1931988"/>
          </a:xfrm>
        </p:spPr>
        <p:txBody>
          <a:bodyPr/>
          <a:lstStyle>
            <a:lvl1pPr marL="0" indent="0" algn="ctr">
              <a:buNone/>
              <a:defRPr cap="small" baseline="0">
                <a:solidFill>
                  <a:schemeClr val="bg1"/>
                </a:solidFill>
                <a:latin typeface="Brandon Grotesque Black"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a:t>Haga clic para modificar el estilo de subtítulo del patrón</a:t>
            </a:r>
            <a:endParaRPr lang="es-ES"/>
          </a:p>
        </p:txBody>
      </p:sp>
    </p:spTree>
    <p:extLst>
      <p:ext uri="{BB962C8B-B14F-4D97-AF65-F5344CB8AC3E}">
        <p14:creationId xmlns:p14="http://schemas.microsoft.com/office/powerpoint/2010/main" val="989479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Rectangle 3"/>
          <p:cNvSpPr>
            <a:spLocks noGrp="1" noChangeArrowheads="1"/>
          </p:cNvSpPr>
          <p:nvPr>
            <p:ph type="dt" idx="10"/>
          </p:nvPr>
        </p:nvSpPr>
        <p:spPr>
          <a:ln/>
        </p:spPr>
        <p:txBody>
          <a:bodyPr/>
          <a:lstStyle>
            <a:lvl1pPr>
              <a:defRPr/>
            </a:lvl1pPr>
          </a:lstStyle>
          <a:p>
            <a:pPr>
              <a:defRPr/>
            </a:pPr>
            <a:endParaRPr lang="es-UY"/>
          </a:p>
        </p:txBody>
      </p:sp>
      <p:sp>
        <p:nvSpPr>
          <p:cNvPr id="5" name="Rectangle 4"/>
          <p:cNvSpPr>
            <a:spLocks noGrp="1" noChangeArrowheads="1"/>
          </p:cNvSpPr>
          <p:nvPr>
            <p:ph type="ftr" idx="11"/>
          </p:nvPr>
        </p:nvSpPr>
        <p:spPr>
          <a:ln/>
        </p:spPr>
        <p:txBody>
          <a:bodyPr/>
          <a:lstStyle>
            <a:lvl1pPr>
              <a:defRPr/>
            </a:lvl1pPr>
          </a:lstStyle>
          <a:p>
            <a:pPr>
              <a:defRPr/>
            </a:pPr>
            <a:endParaRPr lang="es-UY"/>
          </a:p>
        </p:txBody>
      </p:sp>
      <p:sp>
        <p:nvSpPr>
          <p:cNvPr id="6" name="Rectangle 5"/>
          <p:cNvSpPr>
            <a:spLocks noGrp="1" noChangeArrowheads="1"/>
          </p:cNvSpPr>
          <p:nvPr>
            <p:ph type="sldNum" idx="12"/>
          </p:nvPr>
        </p:nvSpPr>
        <p:spPr>
          <a:ln/>
        </p:spPr>
        <p:txBody>
          <a:bodyPr/>
          <a:lstStyle>
            <a:lvl1pPr>
              <a:defRPr/>
            </a:lvl1pPr>
          </a:lstStyle>
          <a:p>
            <a:pPr>
              <a:defRPr/>
            </a:pPr>
            <a:fld id="{8B2F86E5-FE59-6645-BB2F-601FCF34D9E0}" type="slidenum">
              <a:rPr lang="es-UY"/>
              <a:pPr>
                <a:defRPr/>
              </a:pPr>
              <a:t>‹#›</a:t>
            </a:fld>
            <a:endParaRPr lang="es-UY"/>
          </a:p>
        </p:txBody>
      </p:sp>
      <p:pic>
        <p:nvPicPr>
          <p:cNvPr id="7" name="Picture 2" descr="G:\Cibertec\201401\Logo_cibertec_completo_2.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286136" y="107429"/>
            <a:ext cx="1379041" cy="661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535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7750175" y="301625"/>
            <a:ext cx="2403475" cy="6453188"/>
          </a:xfr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534988" y="301625"/>
            <a:ext cx="7062787" cy="6453188"/>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Rectangle 3"/>
          <p:cNvSpPr>
            <a:spLocks noGrp="1" noChangeArrowheads="1"/>
          </p:cNvSpPr>
          <p:nvPr>
            <p:ph type="dt" idx="10"/>
          </p:nvPr>
        </p:nvSpPr>
        <p:spPr>
          <a:ln/>
        </p:spPr>
        <p:txBody>
          <a:bodyPr/>
          <a:lstStyle>
            <a:lvl1pPr>
              <a:defRPr/>
            </a:lvl1pPr>
          </a:lstStyle>
          <a:p>
            <a:pPr>
              <a:defRPr/>
            </a:pPr>
            <a:endParaRPr lang="es-UY"/>
          </a:p>
        </p:txBody>
      </p:sp>
      <p:sp>
        <p:nvSpPr>
          <p:cNvPr id="5" name="Rectangle 4"/>
          <p:cNvSpPr>
            <a:spLocks noGrp="1" noChangeArrowheads="1"/>
          </p:cNvSpPr>
          <p:nvPr>
            <p:ph type="ftr" idx="11"/>
          </p:nvPr>
        </p:nvSpPr>
        <p:spPr>
          <a:ln/>
        </p:spPr>
        <p:txBody>
          <a:bodyPr/>
          <a:lstStyle>
            <a:lvl1pPr>
              <a:defRPr/>
            </a:lvl1pPr>
          </a:lstStyle>
          <a:p>
            <a:pPr>
              <a:defRPr/>
            </a:pPr>
            <a:endParaRPr lang="es-UY"/>
          </a:p>
        </p:txBody>
      </p:sp>
      <p:sp>
        <p:nvSpPr>
          <p:cNvPr id="6" name="Rectangle 5"/>
          <p:cNvSpPr>
            <a:spLocks noGrp="1" noChangeArrowheads="1"/>
          </p:cNvSpPr>
          <p:nvPr>
            <p:ph type="sldNum" idx="12"/>
          </p:nvPr>
        </p:nvSpPr>
        <p:spPr>
          <a:ln/>
        </p:spPr>
        <p:txBody>
          <a:bodyPr/>
          <a:lstStyle>
            <a:lvl1pPr>
              <a:defRPr/>
            </a:lvl1pPr>
          </a:lstStyle>
          <a:p>
            <a:pPr>
              <a:defRPr/>
            </a:pPr>
            <a:fld id="{7A3F3DA4-4672-DF41-9295-392FBB1D7E57}" type="slidenum">
              <a:rPr lang="es-UY"/>
              <a:pPr>
                <a:defRPr/>
              </a:pPr>
              <a:t>‹#›</a:t>
            </a:fld>
            <a:endParaRPr lang="es-UY"/>
          </a:p>
        </p:txBody>
      </p:sp>
      <p:pic>
        <p:nvPicPr>
          <p:cNvPr id="7" name="Picture 2" descr="G:\Cibertec\201401\Logo_cibertec_completo_2.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286136" y="107429"/>
            <a:ext cx="1379041" cy="661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67338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iseño personalizado">
    <p:spTree>
      <p:nvGrpSpPr>
        <p:cNvPr id="1" name=""/>
        <p:cNvGrpSpPr/>
        <p:nvPr/>
      </p:nvGrpSpPr>
      <p:grpSpPr>
        <a:xfrm>
          <a:off x="0" y="0"/>
          <a:ext cx="0" cy="0"/>
          <a:chOff x="0" y="0"/>
          <a:chExt cx="0" cy="0"/>
        </a:xfrm>
      </p:grpSpPr>
      <p:sp>
        <p:nvSpPr>
          <p:cNvPr id="3" name="2 Marcador de fecha"/>
          <p:cNvSpPr>
            <a:spLocks noGrp="1"/>
          </p:cNvSpPr>
          <p:nvPr>
            <p:ph type="dt" idx="10"/>
          </p:nvPr>
        </p:nvSpPr>
        <p:spPr/>
        <p:txBody>
          <a:bodyPr/>
          <a:lstStyle/>
          <a:p>
            <a:fld id="{20929985-E2EC-4C90-A101-2E8205FC45AA}" type="datetimeFigureOut">
              <a:rPr lang="es-PE" smtClean="0"/>
              <a:pPr/>
              <a:t>2/07/2022</a:t>
            </a:fld>
            <a:endParaRPr lang="es-PE"/>
          </a:p>
        </p:txBody>
      </p:sp>
      <p:sp>
        <p:nvSpPr>
          <p:cNvPr id="4" name="3 Marcador de pie de página"/>
          <p:cNvSpPr>
            <a:spLocks noGrp="1"/>
          </p:cNvSpPr>
          <p:nvPr>
            <p:ph type="ftr" idx="11"/>
          </p:nvPr>
        </p:nvSpPr>
        <p:spPr/>
        <p:txBody>
          <a:bodyPr/>
          <a:lstStyle/>
          <a:p>
            <a:endParaRPr lang="es-PE"/>
          </a:p>
        </p:txBody>
      </p:sp>
      <p:sp>
        <p:nvSpPr>
          <p:cNvPr id="5" name="4 Marcador de número de diapositiva"/>
          <p:cNvSpPr>
            <a:spLocks noGrp="1"/>
          </p:cNvSpPr>
          <p:nvPr>
            <p:ph type="sldNum" idx="12"/>
          </p:nvPr>
        </p:nvSpPr>
        <p:spPr/>
        <p:txBody>
          <a:bodyPr/>
          <a:lstStyle/>
          <a:p>
            <a:fld id="{CACA5198-6CA9-47FB-8EEC-ABBD4462A533}" type="slidenum">
              <a:rPr lang="es-PE" smtClean="0"/>
              <a:pPr/>
              <a:t>‹#›</a:t>
            </a:fld>
            <a:endParaRPr lang="es-PE"/>
          </a:p>
        </p:txBody>
      </p:sp>
      <p:pic>
        <p:nvPicPr>
          <p:cNvPr id="6" name="Imagen 1" descr="Fondos ppt puntos-04.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501626" cy="833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1795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Clic para editar título</a:t>
            </a:r>
            <a:endParaRPr lang="es-ES" dirty="0"/>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Rectangle 3"/>
          <p:cNvSpPr>
            <a:spLocks noGrp="1" noChangeArrowheads="1"/>
          </p:cNvSpPr>
          <p:nvPr>
            <p:ph type="dt" idx="10"/>
          </p:nvPr>
        </p:nvSpPr>
        <p:spPr>
          <a:ln/>
        </p:spPr>
        <p:txBody>
          <a:bodyPr/>
          <a:lstStyle>
            <a:lvl1pPr>
              <a:defRPr/>
            </a:lvl1pPr>
          </a:lstStyle>
          <a:p>
            <a:pPr>
              <a:defRPr/>
            </a:pPr>
            <a:endParaRPr lang="es-UY"/>
          </a:p>
        </p:txBody>
      </p:sp>
      <p:sp>
        <p:nvSpPr>
          <p:cNvPr id="5" name="Rectangle 4"/>
          <p:cNvSpPr>
            <a:spLocks noGrp="1" noChangeArrowheads="1"/>
          </p:cNvSpPr>
          <p:nvPr>
            <p:ph type="ftr" idx="11"/>
          </p:nvPr>
        </p:nvSpPr>
        <p:spPr>
          <a:ln/>
        </p:spPr>
        <p:txBody>
          <a:bodyPr/>
          <a:lstStyle>
            <a:lvl1pPr>
              <a:defRPr/>
            </a:lvl1pPr>
          </a:lstStyle>
          <a:p>
            <a:pPr>
              <a:defRPr/>
            </a:pPr>
            <a:endParaRPr lang="es-UY"/>
          </a:p>
        </p:txBody>
      </p:sp>
      <p:sp>
        <p:nvSpPr>
          <p:cNvPr id="6" name="Rectangle 5"/>
          <p:cNvSpPr>
            <a:spLocks noGrp="1" noChangeArrowheads="1"/>
          </p:cNvSpPr>
          <p:nvPr>
            <p:ph type="sldNum" idx="12"/>
          </p:nvPr>
        </p:nvSpPr>
        <p:spPr>
          <a:ln/>
        </p:spPr>
        <p:txBody>
          <a:bodyPr/>
          <a:lstStyle>
            <a:lvl1pPr>
              <a:defRPr/>
            </a:lvl1pPr>
          </a:lstStyle>
          <a:p>
            <a:pPr>
              <a:defRPr/>
            </a:pPr>
            <a:fld id="{EE4009D7-662E-614C-BE5D-A382DAF4ADF8}" type="slidenum">
              <a:rPr lang="es-UY"/>
              <a:pPr>
                <a:defRPr/>
              </a:pPr>
              <a:t>‹#›</a:t>
            </a:fld>
            <a:endParaRPr lang="es-UY"/>
          </a:p>
        </p:txBody>
      </p:sp>
      <p:pic>
        <p:nvPicPr>
          <p:cNvPr id="7" name="Picture 2" descr="G:\Cibertec\201401\Logo_cibertec_completo_2.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286136" y="107429"/>
            <a:ext cx="1379041" cy="661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773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44550" y="4857750"/>
            <a:ext cx="9088438" cy="1501775"/>
          </a:xfrm>
        </p:spPr>
        <p:txBody>
          <a:bodyPr anchor="t"/>
          <a:lstStyle>
            <a:lvl1pPr algn="l">
              <a:defRPr sz="4000" b="1" cap="all"/>
            </a:lvl1pPr>
          </a:lstStyle>
          <a:p>
            <a:r>
              <a:rPr lang="es-ES_tradnl"/>
              <a:t>Clic para editar título</a:t>
            </a:r>
            <a:endParaRPr lang="es-ES"/>
          </a:p>
        </p:txBody>
      </p:sp>
      <p:sp>
        <p:nvSpPr>
          <p:cNvPr id="3" name="Marcador de texto 2"/>
          <p:cNvSpPr>
            <a:spLocks noGrp="1"/>
          </p:cNvSpPr>
          <p:nvPr>
            <p:ph type="body" idx="1"/>
          </p:nvPr>
        </p:nvSpPr>
        <p:spPr>
          <a:xfrm>
            <a:off x="844550" y="3203575"/>
            <a:ext cx="9088438"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a:t>Haga clic para modificar el estilo de texto del patrón</a:t>
            </a:r>
          </a:p>
        </p:txBody>
      </p:sp>
      <p:sp>
        <p:nvSpPr>
          <p:cNvPr id="4" name="Rectangle 3"/>
          <p:cNvSpPr>
            <a:spLocks noGrp="1" noChangeArrowheads="1"/>
          </p:cNvSpPr>
          <p:nvPr>
            <p:ph type="dt" idx="10"/>
          </p:nvPr>
        </p:nvSpPr>
        <p:spPr>
          <a:ln/>
        </p:spPr>
        <p:txBody>
          <a:bodyPr/>
          <a:lstStyle>
            <a:lvl1pPr>
              <a:defRPr/>
            </a:lvl1pPr>
          </a:lstStyle>
          <a:p>
            <a:pPr>
              <a:defRPr/>
            </a:pPr>
            <a:endParaRPr lang="es-UY"/>
          </a:p>
        </p:txBody>
      </p:sp>
      <p:sp>
        <p:nvSpPr>
          <p:cNvPr id="5" name="Rectangle 4"/>
          <p:cNvSpPr>
            <a:spLocks noGrp="1" noChangeArrowheads="1"/>
          </p:cNvSpPr>
          <p:nvPr>
            <p:ph type="ftr" idx="11"/>
          </p:nvPr>
        </p:nvSpPr>
        <p:spPr>
          <a:ln/>
        </p:spPr>
        <p:txBody>
          <a:bodyPr/>
          <a:lstStyle>
            <a:lvl1pPr>
              <a:defRPr/>
            </a:lvl1pPr>
          </a:lstStyle>
          <a:p>
            <a:pPr>
              <a:defRPr/>
            </a:pPr>
            <a:endParaRPr lang="es-UY"/>
          </a:p>
        </p:txBody>
      </p:sp>
      <p:sp>
        <p:nvSpPr>
          <p:cNvPr id="6" name="Rectangle 5"/>
          <p:cNvSpPr>
            <a:spLocks noGrp="1" noChangeArrowheads="1"/>
          </p:cNvSpPr>
          <p:nvPr>
            <p:ph type="sldNum" idx="12"/>
          </p:nvPr>
        </p:nvSpPr>
        <p:spPr>
          <a:ln/>
        </p:spPr>
        <p:txBody>
          <a:bodyPr/>
          <a:lstStyle>
            <a:lvl1pPr>
              <a:defRPr/>
            </a:lvl1pPr>
          </a:lstStyle>
          <a:p>
            <a:pPr>
              <a:defRPr/>
            </a:pPr>
            <a:fld id="{C7640985-3D5B-864A-926E-8AA0F8388013}" type="slidenum">
              <a:rPr lang="es-UY"/>
              <a:pPr>
                <a:defRPr/>
              </a:pPr>
              <a:t>‹#›</a:t>
            </a:fld>
            <a:endParaRPr lang="es-UY"/>
          </a:p>
        </p:txBody>
      </p:sp>
      <p:pic>
        <p:nvPicPr>
          <p:cNvPr id="7" name="Picture 2" descr="G:\Cibertec\201401\Logo_cibertec_completo_2.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286136" y="107429"/>
            <a:ext cx="1379041" cy="661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8794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sz="half" idx="1"/>
          </p:nvPr>
        </p:nvSpPr>
        <p:spPr>
          <a:xfrm>
            <a:off x="534988" y="1768475"/>
            <a:ext cx="4732337" cy="4986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contenido 3"/>
          <p:cNvSpPr>
            <a:spLocks noGrp="1"/>
          </p:cNvSpPr>
          <p:nvPr>
            <p:ph sz="half" idx="2"/>
          </p:nvPr>
        </p:nvSpPr>
        <p:spPr>
          <a:xfrm>
            <a:off x="5419725" y="1768475"/>
            <a:ext cx="4733925" cy="4986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Rectangle 3"/>
          <p:cNvSpPr>
            <a:spLocks noGrp="1" noChangeArrowheads="1"/>
          </p:cNvSpPr>
          <p:nvPr>
            <p:ph type="dt" idx="10"/>
          </p:nvPr>
        </p:nvSpPr>
        <p:spPr>
          <a:ln/>
        </p:spPr>
        <p:txBody>
          <a:bodyPr/>
          <a:lstStyle>
            <a:lvl1pPr>
              <a:defRPr/>
            </a:lvl1pPr>
          </a:lstStyle>
          <a:p>
            <a:pPr>
              <a:defRPr/>
            </a:pPr>
            <a:endParaRPr lang="es-UY"/>
          </a:p>
        </p:txBody>
      </p:sp>
      <p:sp>
        <p:nvSpPr>
          <p:cNvPr id="6" name="Rectangle 4"/>
          <p:cNvSpPr>
            <a:spLocks noGrp="1" noChangeArrowheads="1"/>
          </p:cNvSpPr>
          <p:nvPr>
            <p:ph type="ftr" idx="11"/>
          </p:nvPr>
        </p:nvSpPr>
        <p:spPr>
          <a:ln/>
        </p:spPr>
        <p:txBody>
          <a:bodyPr/>
          <a:lstStyle>
            <a:lvl1pPr>
              <a:defRPr/>
            </a:lvl1pPr>
          </a:lstStyle>
          <a:p>
            <a:pPr>
              <a:defRPr/>
            </a:pPr>
            <a:endParaRPr lang="es-UY"/>
          </a:p>
        </p:txBody>
      </p:sp>
      <p:sp>
        <p:nvSpPr>
          <p:cNvPr id="7" name="Rectangle 5"/>
          <p:cNvSpPr>
            <a:spLocks noGrp="1" noChangeArrowheads="1"/>
          </p:cNvSpPr>
          <p:nvPr>
            <p:ph type="sldNum" idx="12"/>
          </p:nvPr>
        </p:nvSpPr>
        <p:spPr>
          <a:ln/>
        </p:spPr>
        <p:txBody>
          <a:bodyPr/>
          <a:lstStyle>
            <a:lvl1pPr>
              <a:defRPr/>
            </a:lvl1pPr>
          </a:lstStyle>
          <a:p>
            <a:pPr>
              <a:defRPr/>
            </a:pPr>
            <a:fld id="{47693FA5-AC67-4F4A-A0B3-20E9C9982C3F}" type="slidenum">
              <a:rPr lang="es-UY"/>
              <a:pPr>
                <a:defRPr/>
              </a:pPr>
              <a:t>‹#›</a:t>
            </a:fld>
            <a:endParaRPr lang="es-UY"/>
          </a:p>
        </p:txBody>
      </p:sp>
      <p:pic>
        <p:nvPicPr>
          <p:cNvPr id="8" name="Picture 2" descr="G:\Cibertec\201401\Logo_cibertec_completo_2.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286136" y="107429"/>
            <a:ext cx="1379041" cy="661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7975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534988" y="303213"/>
            <a:ext cx="9621837" cy="1258887"/>
          </a:xfrm>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534988" y="1692275"/>
            <a:ext cx="4724400"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534988" y="2397125"/>
            <a:ext cx="4724400"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texto 4"/>
          <p:cNvSpPr>
            <a:spLocks noGrp="1"/>
          </p:cNvSpPr>
          <p:nvPr>
            <p:ph type="body" sz="quarter" idx="3"/>
          </p:nvPr>
        </p:nvSpPr>
        <p:spPr>
          <a:xfrm>
            <a:off x="5430838" y="1692275"/>
            <a:ext cx="4725987"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5430838" y="2397125"/>
            <a:ext cx="4725987"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7" name="Rectangle 3"/>
          <p:cNvSpPr>
            <a:spLocks noGrp="1" noChangeArrowheads="1"/>
          </p:cNvSpPr>
          <p:nvPr>
            <p:ph type="dt" idx="10"/>
          </p:nvPr>
        </p:nvSpPr>
        <p:spPr>
          <a:ln/>
        </p:spPr>
        <p:txBody>
          <a:bodyPr/>
          <a:lstStyle>
            <a:lvl1pPr>
              <a:defRPr/>
            </a:lvl1pPr>
          </a:lstStyle>
          <a:p>
            <a:pPr>
              <a:defRPr/>
            </a:pPr>
            <a:endParaRPr lang="es-UY"/>
          </a:p>
        </p:txBody>
      </p:sp>
      <p:sp>
        <p:nvSpPr>
          <p:cNvPr id="8" name="Rectangle 4"/>
          <p:cNvSpPr>
            <a:spLocks noGrp="1" noChangeArrowheads="1"/>
          </p:cNvSpPr>
          <p:nvPr>
            <p:ph type="ftr" idx="11"/>
          </p:nvPr>
        </p:nvSpPr>
        <p:spPr>
          <a:ln/>
        </p:spPr>
        <p:txBody>
          <a:bodyPr/>
          <a:lstStyle>
            <a:lvl1pPr>
              <a:defRPr/>
            </a:lvl1pPr>
          </a:lstStyle>
          <a:p>
            <a:pPr>
              <a:defRPr/>
            </a:pPr>
            <a:endParaRPr lang="es-UY"/>
          </a:p>
        </p:txBody>
      </p:sp>
      <p:sp>
        <p:nvSpPr>
          <p:cNvPr id="9" name="Rectangle 5"/>
          <p:cNvSpPr>
            <a:spLocks noGrp="1" noChangeArrowheads="1"/>
          </p:cNvSpPr>
          <p:nvPr>
            <p:ph type="sldNum" idx="12"/>
          </p:nvPr>
        </p:nvSpPr>
        <p:spPr>
          <a:ln/>
        </p:spPr>
        <p:txBody>
          <a:bodyPr/>
          <a:lstStyle>
            <a:lvl1pPr>
              <a:defRPr/>
            </a:lvl1pPr>
          </a:lstStyle>
          <a:p>
            <a:pPr>
              <a:defRPr/>
            </a:pPr>
            <a:fld id="{4AD14708-D64C-8A41-A522-FC94E2D1095E}" type="slidenum">
              <a:rPr lang="es-UY"/>
              <a:pPr>
                <a:defRPr/>
              </a:pPr>
              <a:t>‹#›</a:t>
            </a:fld>
            <a:endParaRPr lang="es-UY"/>
          </a:p>
        </p:txBody>
      </p:sp>
    </p:spTree>
    <p:extLst>
      <p:ext uri="{BB962C8B-B14F-4D97-AF65-F5344CB8AC3E}">
        <p14:creationId xmlns:p14="http://schemas.microsoft.com/office/powerpoint/2010/main" val="346187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Rectangle 3"/>
          <p:cNvSpPr>
            <a:spLocks noGrp="1" noChangeArrowheads="1"/>
          </p:cNvSpPr>
          <p:nvPr>
            <p:ph type="dt" idx="10"/>
          </p:nvPr>
        </p:nvSpPr>
        <p:spPr>
          <a:ln/>
        </p:spPr>
        <p:txBody>
          <a:bodyPr/>
          <a:lstStyle>
            <a:lvl1pPr>
              <a:defRPr/>
            </a:lvl1pPr>
          </a:lstStyle>
          <a:p>
            <a:pPr>
              <a:defRPr/>
            </a:pPr>
            <a:endParaRPr lang="es-UY"/>
          </a:p>
        </p:txBody>
      </p:sp>
      <p:sp>
        <p:nvSpPr>
          <p:cNvPr id="4" name="Rectangle 4"/>
          <p:cNvSpPr>
            <a:spLocks noGrp="1" noChangeArrowheads="1"/>
          </p:cNvSpPr>
          <p:nvPr>
            <p:ph type="ftr" idx="11"/>
          </p:nvPr>
        </p:nvSpPr>
        <p:spPr>
          <a:ln/>
        </p:spPr>
        <p:txBody>
          <a:bodyPr/>
          <a:lstStyle>
            <a:lvl1pPr>
              <a:defRPr/>
            </a:lvl1pPr>
          </a:lstStyle>
          <a:p>
            <a:pPr>
              <a:defRPr/>
            </a:pPr>
            <a:endParaRPr lang="es-UY"/>
          </a:p>
        </p:txBody>
      </p:sp>
      <p:sp>
        <p:nvSpPr>
          <p:cNvPr id="5" name="Rectangle 5"/>
          <p:cNvSpPr>
            <a:spLocks noGrp="1" noChangeArrowheads="1"/>
          </p:cNvSpPr>
          <p:nvPr>
            <p:ph type="sldNum" idx="12"/>
          </p:nvPr>
        </p:nvSpPr>
        <p:spPr>
          <a:ln/>
        </p:spPr>
        <p:txBody>
          <a:bodyPr/>
          <a:lstStyle>
            <a:lvl1pPr>
              <a:defRPr/>
            </a:lvl1pPr>
          </a:lstStyle>
          <a:p>
            <a:pPr>
              <a:defRPr/>
            </a:pPr>
            <a:fld id="{0649E43F-DF00-0240-8726-F15EE113A598}" type="slidenum">
              <a:rPr lang="es-UY"/>
              <a:pPr>
                <a:defRPr/>
              </a:pPr>
              <a:t>‹#›</a:t>
            </a:fld>
            <a:endParaRPr lang="es-UY"/>
          </a:p>
        </p:txBody>
      </p:sp>
    </p:spTree>
    <p:extLst>
      <p:ext uri="{BB962C8B-B14F-4D97-AF65-F5344CB8AC3E}">
        <p14:creationId xmlns:p14="http://schemas.microsoft.com/office/powerpoint/2010/main" val="1012332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defRPr/>
            </a:pPr>
            <a:endParaRPr lang="es-UY"/>
          </a:p>
        </p:txBody>
      </p:sp>
      <p:sp>
        <p:nvSpPr>
          <p:cNvPr id="3" name="Rectangle 4"/>
          <p:cNvSpPr>
            <a:spLocks noGrp="1" noChangeArrowheads="1"/>
          </p:cNvSpPr>
          <p:nvPr>
            <p:ph type="ftr" idx="11"/>
          </p:nvPr>
        </p:nvSpPr>
        <p:spPr>
          <a:ln/>
        </p:spPr>
        <p:txBody>
          <a:bodyPr/>
          <a:lstStyle>
            <a:lvl1pPr>
              <a:defRPr/>
            </a:lvl1pPr>
          </a:lstStyle>
          <a:p>
            <a:pPr>
              <a:defRPr/>
            </a:pPr>
            <a:endParaRPr lang="es-UY"/>
          </a:p>
        </p:txBody>
      </p:sp>
      <p:sp>
        <p:nvSpPr>
          <p:cNvPr id="4" name="Rectangle 5"/>
          <p:cNvSpPr>
            <a:spLocks noGrp="1" noChangeArrowheads="1"/>
          </p:cNvSpPr>
          <p:nvPr>
            <p:ph type="sldNum" idx="12"/>
          </p:nvPr>
        </p:nvSpPr>
        <p:spPr>
          <a:ln/>
        </p:spPr>
        <p:txBody>
          <a:bodyPr/>
          <a:lstStyle>
            <a:lvl1pPr>
              <a:defRPr/>
            </a:lvl1pPr>
          </a:lstStyle>
          <a:p>
            <a:pPr>
              <a:defRPr/>
            </a:pPr>
            <a:fld id="{4CF7FFFA-E500-8C48-8899-8B250C186716}" type="slidenum">
              <a:rPr lang="es-UY"/>
              <a:pPr>
                <a:defRPr/>
              </a:pPr>
              <a:t>‹#›</a:t>
            </a:fld>
            <a:endParaRPr lang="es-UY"/>
          </a:p>
        </p:txBody>
      </p:sp>
      <p:pic>
        <p:nvPicPr>
          <p:cNvPr id="1026" name="Picture 2" descr="G:\Cibertec\201401\Logo_cibertec_completo_2.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286136" y="107429"/>
            <a:ext cx="1379041" cy="661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0637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534988" y="301625"/>
            <a:ext cx="3517900" cy="1279525"/>
          </a:xfrm>
        </p:spPr>
        <p:txBody>
          <a:bodyPr anchor="b"/>
          <a:lstStyle>
            <a:lvl1pPr algn="l">
              <a:defRPr sz="2000" b="1"/>
            </a:lvl1pPr>
          </a:lstStyle>
          <a:p>
            <a:r>
              <a:rPr lang="es-ES_tradnl"/>
              <a:t>Clic para editar título</a:t>
            </a:r>
            <a:endParaRPr lang="es-ES"/>
          </a:p>
        </p:txBody>
      </p:sp>
      <p:sp>
        <p:nvSpPr>
          <p:cNvPr id="3" name="Marcador de contenido 2"/>
          <p:cNvSpPr>
            <a:spLocks noGrp="1"/>
          </p:cNvSpPr>
          <p:nvPr>
            <p:ph idx="1"/>
          </p:nvPr>
        </p:nvSpPr>
        <p:spPr>
          <a:xfrm>
            <a:off x="4179888" y="301625"/>
            <a:ext cx="5976937" cy="645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534988" y="1581150"/>
            <a:ext cx="3517900"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Rectangle 3"/>
          <p:cNvSpPr>
            <a:spLocks noGrp="1" noChangeArrowheads="1"/>
          </p:cNvSpPr>
          <p:nvPr>
            <p:ph type="dt" idx="10"/>
          </p:nvPr>
        </p:nvSpPr>
        <p:spPr>
          <a:ln/>
        </p:spPr>
        <p:txBody>
          <a:bodyPr/>
          <a:lstStyle>
            <a:lvl1pPr>
              <a:defRPr/>
            </a:lvl1pPr>
          </a:lstStyle>
          <a:p>
            <a:pPr>
              <a:defRPr/>
            </a:pPr>
            <a:endParaRPr lang="es-UY"/>
          </a:p>
        </p:txBody>
      </p:sp>
      <p:sp>
        <p:nvSpPr>
          <p:cNvPr id="6" name="Rectangle 4"/>
          <p:cNvSpPr>
            <a:spLocks noGrp="1" noChangeArrowheads="1"/>
          </p:cNvSpPr>
          <p:nvPr>
            <p:ph type="ftr" idx="11"/>
          </p:nvPr>
        </p:nvSpPr>
        <p:spPr>
          <a:ln/>
        </p:spPr>
        <p:txBody>
          <a:bodyPr/>
          <a:lstStyle>
            <a:lvl1pPr>
              <a:defRPr/>
            </a:lvl1pPr>
          </a:lstStyle>
          <a:p>
            <a:pPr>
              <a:defRPr/>
            </a:pPr>
            <a:endParaRPr lang="es-UY"/>
          </a:p>
        </p:txBody>
      </p:sp>
      <p:sp>
        <p:nvSpPr>
          <p:cNvPr id="7" name="Rectangle 5"/>
          <p:cNvSpPr>
            <a:spLocks noGrp="1" noChangeArrowheads="1"/>
          </p:cNvSpPr>
          <p:nvPr>
            <p:ph type="sldNum" idx="12"/>
          </p:nvPr>
        </p:nvSpPr>
        <p:spPr>
          <a:ln/>
        </p:spPr>
        <p:txBody>
          <a:bodyPr/>
          <a:lstStyle>
            <a:lvl1pPr>
              <a:defRPr/>
            </a:lvl1pPr>
          </a:lstStyle>
          <a:p>
            <a:pPr>
              <a:defRPr/>
            </a:pPr>
            <a:fld id="{D7B6039F-19D2-F84F-B369-0982F8B0A811}" type="slidenum">
              <a:rPr lang="es-UY"/>
              <a:pPr>
                <a:defRPr/>
              </a:pPr>
              <a:t>‹#›</a:t>
            </a:fld>
            <a:endParaRPr lang="es-UY"/>
          </a:p>
        </p:txBody>
      </p:sp>
      <p:pic>
        <p:nvPicPr>
          <p:cNvPr id="8" name="Picture 2" descr="G:\Cibertec\201401\Logo_cibertec_completo_2.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286136" y="107429"/>
            <a:ext cx="1379041" cy="661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0619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2095500" y="5291138"/>
            <a:ext cx="6415088" cy="625475"/>
          </a:xfrm>
        </p:spPr>
        <p:txBody>
          <a:bodyPr anchor="b"/>
          <a:lstStyle>
            <a:lvl1pPr algn="l">
              <a:defRPr sz="2000" b="1"/>
            </a:lvl1pPr>
          </a:lstStyle>
          <a:p>
            <a:r>
              <a:rPr lang="es-ES_tradnl"/>
              <a:t>Clic para editar título</a:t>
            </a:r>
            <a:endParaRPr lang="es-ES"/>
          </a:p>
        </p:txBody>
      </p:sp>
      <p:sp>
        <p:nvSpPr>
          <p:cNvPr id="3" name="Marcador de posición de imagen 2"/>
          <p:cNvSpPr>
            <a:spLocks noGrp="1"/>
          </p:cNvSpPr>
          <p:nvPr>
            <p:ph type="pic" idx="1"/>
          </p:nvPr>
        </p:nvSpPr>
        <p:spPr>
          <a:xfrm>
            <a:off x="2095500" y="674688"/>
            <a:ext cx="6415088"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p>
        </p:txBody>
      </p:sp>
      <p:sp>
        <p:nvSpPr>
          <p:cNvPr id="4" name="Marcador de texto 3"/>
          <p:cNvSpPr>
            <a:spLocks noGrp="1"/>
          </p:cNvSpPr>
          <p:nvPr>
            <p:ph type="body" sz="half" idx="2"/>
          </p:nvPr>
        </p:nvSpPr>
        <p:spPr>
          <a:xfrm>
            <a:off x="2095500" y="5916613"/>
            <a:ext cx="6415088" cy="887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Rectangle 3"/>
          <p:cNvSpPr>
            <a:spLocks noGrp="1" noChangeArrowheads="1"/>
          </p:cNvSpPr>
          <p:nvPr>
            <p:ph type="dt" idx="10"/>
          </p:nvPr>
        </p:nvSpPr>
        <p:spPr>
          <a:ln/>
        </p:spPr>
        <p:txBody>
          <a:bodyPr/>
          <a:lstStyle>
            <a:lvl1pPr>
              <a:defRPr/>
            </a:lvl1pPr>
          </a:lstStyle>
          <a:p>
            <a:pPr>
              <a:defRPr/>
            </a:pPr>
            <a:endParaRPr lang="es-UY"/>
          </a:p>
        </p:txBody>
      </p:sp>
      <p:sp>
        <p:nvSpPr>
          <p:cNvPr id="6" name="Rectangle 4"/>
          <p:cNvSpPr>
            <a:spLocks noGrp="1" noChangeArrowheads="1"/>
          </p:cNvSpPr>
          <p:nvPr>
            <p:ph type="ftr" idx="11"/>
          </p:nvPr>
        </p:nvSpPr>
        <p:spPr>
          <a:ln/>
        </p:spPr>
        <p:txBody>
          <a:bodyPr/>
          <a:lstStyle>
            <a:lvl1pPr>
              <a:defRPr/>
            </a:lvl1pPr>
          </a:lstStyle>
          <a:p>
            <a:pPr>
              <a:defRPr/>
            </a:pPr>
            <a:endParaRPr lang="es-UY"/>
          </a:p>
        </p:txBody>
      </p:sp>
      <p:sp>
        <p:nvSpPr>
          <p:cNvPr id="7" name="Rectangle 5"/>
          <p:cNvSpPr>
            <a:spLocks noGrp="1" noChangeArrowheads="1"/>
          </p:cNvSpPr>
          <p:nvPr>
            <p:ph type="sldNum" idx="12"/>
          </p:nvPr>
        </p:nvSpPr>
        <p:spPr>
          <a:ln/>
        </p:spPr>
        <p:txBody>
          <a:bodyPr/>
          <a:lstStyle>
            <a:lvl1pPr>
              <a:defRPr/>
            </a:lvl1pPr>
          </a:lstStyle>
          <a:p>
            <a:pPr>
              <a:defRPr/>
            </a:pPr>
            <a:fld id="{87DB4752-EED0-6E40-A6CD-21B60346A903}" type="slidenum">
              <a:rPr lang="es-UY"/>
              <a:pPr>
                <a:defRPr/>
              </a:pPr>
              <a:t>‹#›</a:t>
            </a:fld>
            <a:endParaRPr lang="es-UY"/>
          </a:p>
        </p:txBody>
      </p:sp>
    </p:spTree>
    <p:extLst>
      <p:ext uri="{BB962C8B-B14F-4D97-AF65-F5344CB8AC3E}">
        <p14:creationId xmlns:p14="http://schemas.microsoft.com/office/powerpoint/2010/main" val="3710902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 name="Imagen 3" descr="Fondos ppt puntos-02.jpg"/>
          <p:cNvPicPr>
            <a:picLocks noChangeAspect="1"/>
          </p:cNvPicPr>
          <p:nvPr userDrawn="1"/>
        </p:nvPicPr>
        <p:blipFill>
          <a:blip r:embed="rId14" cstate="email">
            <a:extLst>
              <a:ext uri="{28A0092B-C50C-407E-A947-70E740481C1C}">
                <a14:useLocalDpi xmlns:a14="http://schemas.microsoft.com/office/drawing/2010/main"/>
              </a:ext>
            </a:extLst>
          </a:blip>
          <a:srcRect/>
          <a:stretch>
            <a:fillRect/>
          </a:stretch>
        </p:blipFill>
        <p:spPr bwMode="auto">
          <a:xfrm>
            <a:off x="0" y="0"/>
            <a:ext cx="10691813" cy="755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 name="Rectangle 1"/>
          <p:cNvSpPr>
            <a:spLocks noGrp="1" noChangeArrowheads="1"/>
          </p:cNvSpPr>
          <p:nvPr>
            <p:ph type="title"/>
          </p:nvPr>
        </p:nvSpPr>
        <p:spPr bwMode="auto">
          <a:xfrm>
            <a:off x="534988" y="301625"/>
            <a:ext cx="9618662" cy="1258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p>
            <a:pPr lvl="0"/>
            <a:r>
              <a:rPr lang="en-GB"/>
              <a:t>Pulse para editar el formato del texto de título</a:t>
            </a:r>
          </a:p>
        </p:txBody>
      </p:sp>
      <p:sp>
        <p:nvSpPr>
          <p:cNvPr id="1026" name="Rectangle 2"/>
          <p:cNvSpPr>
            <a:spLocks noGrp="1" noChangeArrowheads="1"/>
          </p:cNvSpPr>
          <p:nvPr>
            <p:ph type="body" idx="1"/>
          </p:nvPr>
        </p:nvSpPr>
        <p:spPr bwMode="auto">
          <a:xfrm>
            <a:off x="534988" y="1768475"/>
            <a:ext cx="9618662" cy="4986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28080" rIns="0" bIns="0" numCol="1" anchor="t" anchorCtr="0" compatLnSpc="1">
            <a:prstTxWarp prst="textNoShape">
              <a:avLst/>
            </a:prstTxWarp>
          </a:bodyPr>
          <a:lstStyle/>
          <a:p>
            <a:pPr lvl="0"/>
            <a:r>
              <a:rPr lang="en-GB"/>
              <a:t>Pulse para editar los formatos del texto del esquema</a:t>
            </a:r>
          </a:p>
          <a:p>
            <a:pPr lvl="1"/>
            <a:r>
              <a:rPr lang="en-GB"/>
              <a:t>Segundo nivel del esquema</a:t>
            </a:r>
          </a:p>
          <a:p>
            <a:pPr lvl="2"/>
            <a:r>
              <a:rPr lang="en-GB"/>
              <a:t>Tercer nivel del esquema</a:t>
            </a:r>
          </a:p>
          <a:p>
            <a:pPr lvl="3"/>
            <a:r>
              <a:rPr lang="en-GB"/>
              <a:t>Cuarto nivel del esquema</a:t>
            </a:r>
          </a:p>
          <a:p>
            <a:pPr lvl="4"/>
            <a:r>
              <a:rPr lang="en-GB"/>
              <a:t>Quinto nivel del esquema</a:t>
            </a:r>
          </a:p>
          <a:p>
            <a:pPr lvl="4"/>
            <a:r>
              <a:rPr lang="en-GB"/>
              <a:t>Sexto nivel del esquema</a:t>
            </a:r>
          </a:p>
          <a:p>
            <a:pPr lvl="4"/>
            <a:r>
              <a:rPr lang="en-GB"/>
              <a:t>Séptimo nivel del esquema</a:t>
            </a:r>
          </a:p>
          <a:p>
            <a:pPr lvl="4"/>
            <a:r>
              <a:rPr lang="en-GB"/>
              <a:t>Octavo nivel del esquema</a:t>
            </a:r>
          </a:p>
          <a:p>
            <a:pPr lvl="4"/>
            <a:r>
              <a:rPr lang="en-GB"/>
              <a:t>Noveno nivel del esquema</a:t>
            </a:r>
          </a:p>
        </p:txBody>
      </p:sp>
      <p:sp>
        <p:nvSpPr>
          <p:cNvPr id="1027" name="Rectangle 3"/>
          <p:cNvSpPr>
            <a:spLocks noGrp="1" noChangeArrowheads="1"/>
          </p:cNvSpPr>
          <p:nvPr>
            <p:ph type="dt"/>
          </p:nvPr>
        </p:nvSpPr>
        <p:spPr bwMode="auto">
          <a:xfrm>
            <a:off x="534988" y="6886575"/>
            <a:ext cx="2487612"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Rambla" pitchFamily="50" charset="0"/>
                <a:cs typeface="Arial Unicode MS" charset="0"/>
              </a:defRPr>
            </a:lvl1pPr>
          </a:lstStyle>
          <a:p>
            <a:pPr>
              <a:defRPr/>
            </a:pPr>
            <a:endParaRPr lang="es-UY"/>
          </a:p>
        </p:txBody>
      </p:sp>
      <p:sp>
        <p:nvSpPr>
          <p:cNvPr id="1028" name="Rectangle 4"/>
          <p:cNvSpPr>
            <a:spLocks noGrp="1" noChangeArrowheads="1"/>
          </p:cNvSpPr>
          <p:nvPr>
            <p:ph type="ftr"/>
          </p:nvPr>
        </p:nvSpPr>
        <p:spPr bwMode="auto">
          <a:xfrm>
            <a:off x="3656013" y="6886575"/>
            <a:ext cx="3386137"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Rambla" pitchFamily="50" charset="0"/>
                <a:cs typeface="Arial Unicode MS" charset="0"/>
              </a:defRPr>
            </a:lvl1pPr>
          </a:lstStyle>
          <a:p>
            <a:pPr>
              <a:defRPr/>
            </a:pPr>
            <a:endParaRPr lang="es-UY"/>
          </a:p>
        </p:txBody>
      </p:sp>
      <p:sp>
        <p:nvSpPr>
          <p:cNvPr id="1029" name="Rectangle 5"/>
          <p:cNvSpPr>
            <a:spLocks noGrp="1" noChangeArrowheads="1"/>
          </p:cNvSpPr>
          <p:nvPr>
            <p:ph type="sldNum"/>
          </p:nvPr>
        </p:nvSpPr>
        <p:spPr bwMode="auto">
          <a:xfrm>
            <a:off x="7666038" y="6886575"/>
            <a:ext cx="2487612"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Rambla" pitchFamily="50" charset="0"/>
                <a:cs typeface="Arial Unicode MS" charset="0"/>
              </a:defRPr>
            </a:lvl1pPr>
          </a:lstStyle>
          <a:p>
            <a:pPr>
              <a:defRPr/>
            </a:pPr>
            <a:fld id="{534D6C20-82C8-F24A-8666-2C2AF07D709C}" type="slidenum">
              <a:rPr lang="es-UY" smtClean="0"/>
              <a:pPr>
                <a:defRPr/>
              </a:pPr>
              <a:t>‹#›</a:t>
            </a:fld>
            <a:endParaRPr lang="es-UY"/>
          </a:p>
        </p:txBody>
      </p:sp>
      <p:pic>
        <p:nvPicPr>
          <p:cNvPr id="8" name="Picture 2" descr="G:\Cibertec\201401\Logo_cibertec_completo_2.jpg"/>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9286136" y="107429"/>
            <a:ext cx="1379041" cy="661377"/>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Rambla" pitchFamily="50" charset="0"/>
          <a:ea typeface="+mj-ea"/>
          <a:cs typeface="+mj-cs"/>
        </a:defRPr>
      </a:lvl1pPr>
      <a:lvl2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Unicode MS" charset="0"/>
        </a:defRPr>
      </a:lvl2pPr>
      <a:lvl3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Unicode MS" charset="0"/>
        </a:defRPr>
      </a:lvl3pPr>
      <a:lvl4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Unicode MS" charset="0"/>
        </a:defRPr>
      </a:lvl4pPr>
      <a:lvl5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Unicode MS" charset="0"/>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Unicode MS" charset="0"/>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Unicode MS" charset="0"/>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Unicode MS" charset="0"/>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0"/>
          <a:cs typeface="Arial Unicode MS" charset="0"/>
        </a:defRPr>
      </a:lvl9pPr>
    </p:titleStyle>
    <p:bodyStyle>
      <a:lvl1pPr marL="342900" indent="-342900" algn="l" defTabSz="449263" rtl="0" eaLnBrk="0" fontAlgn="base" hangingPunct="0">
        <a:lnSpc>
          <a:spcPct val="93000"/>
        </a:lnSpc>
        <a:spcBef>
          <a:spcPct val="0"/>
        </a:spcBef>
        <a:spcAft>
          <a:spcPts val="1425"/>
        </a:spcAft>
        <a:buClr>
          <a:srgbClr val="000000"/>
        </a:buClr>
        <a:buSzPct val="100000"/>
        <a:buFont typeface="Times New Roman" charset="0"/>
        <a:defRPr sz="3200">
          <a:solidFill>
            <a:srgbClr val="000000"/>
          </a:solidFill>
          <a:latin typeface="Rambla" pitchFamily="50" charset="0"/>
          <a:ea typeface="+mn-ea"/>
          <a:cs typeface="+mn-cs"/>
        </a:defRPr>
      </a:lvl1pPr>
      <a:lvl2pPr marL="742950" indent="-285750" algn="l" defTabSz="449263" rtl="0" eaLnBrk="0" fontAlgn="base" hangingPunct="0">
        <a:lnSpc>
          <a:spcPct val="93000"/>
        </a:lnSpc>
        <a:spcBef>
          <a:spcPct val="0"/>
        </a:spcBef>
        <a:spcAft>
          <a:spcPts val="1138"/>
        </a:spcAft>
        <a:buClr>
          <a:srgbClr val="000000"/>
        </a:buClr>
        <a:buSzPct val="100000"/>
        <a:buFont typeface="Times New Roman" charset="0"/>
        <a:defRPr sz="2800">
          <a:solidFill>
            <a:srgbClr val="000000"/>
          </a:solidFill>
          <a:latin typeface="Rambla" pitchFamily="50" charset="0"/>
          <a:ea typeface="+mn-ea"/>
          <a:cs typeface="+mn-cs"/>
        </a:defRPr>
      </a:lvl2pPr>
      <a:lvl3pPr marL="1143000" indent="-228600" algn="l" defTabSz="449263" rtl="0" eaLnBrk="0" fontAlgn="base" hangingPunct="0">
        <a:lnSpc>
          <a:spcPct val="93000"/>
        </a:lnSpc>
        <a:spcBef>
          <a:spcPct val="0"/>
        </a:spcBef>
        <a:spcAft>
          <a:spcPts val="850"/>
        </a:spcAft>
        <a:buClr>
          <a:srgbClr val="000000"/>
        </a:buClr>
        <a:buSzPct val="100000"/>
        <a:buFont typeface="Times New Roman" charset="0"/>
        <a:defRPr sz="2400">
          <a:solidFill>
            <a:srgbClr val="000000"/>
          </a:solidFill>
          <a:latin typeface="Rambla" pitchFamily="50" charset="0"/>
          <a:ea typeface="+mn-ea"/>
          <a:cs typeface="+mn-cs"/>
        </a:defRPr>
      </a:lvl3pPr>
      <a:lvl4pPr marL="1600200" indent="-228600" algn="l" defTabSz="449263" rtl="0" eaLnBrk="0" fontAlgn="base" hangingPunct="0">
        <a:lnSpc>
          <a:spcPct val="93000"/>
        </a:lnSpc>
        <a:spcBef>
          <a:spcPct val="0"/>
        </a:spcBef>
        <a:spcAft>
          <a:spcPts val="575"/>
        </a:spcAft>
        <a:buClr>
          <a:srgbClr val="000000"/>
        </a:buClr>
        <a:buSzPct val="100000"/>
        <a:buFont typeface="Times New Roman" charset="0"/>
        <a:defRPr sz="2000">
          <a:solidFill>
            <a:srgbClr val="000000"/>
          </a:solidFill>
          <a:latin typeface="Rambla" pitchFamily="50" charset="0"/>
          <a:ea typeface="+mn-ea"/>
          <a:cs typeface="+mn-cs"/>
        </a:defRPr>
      </a:lvl4pPr>
      <a:lvl5pPr marL="2057400" indent="-228600" algn="l" defTabSz="449263" rtl="0" eaLnBrk="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Rambla" pitchFamily="50" charset="0"/>
          <a:ea typeface="+mn-ea"/>
          <a:cs typeface="+mn-cs"/>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mn-ea"/>
          <a:cs typeface="+mn-cs"/>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mn-ea"/>
          <a:cs typeface="+mn-cs"/>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mn-ea"/>
          <a:cs typeface="+mn-cs"/>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es-PE" altLang="es-PE" sz="4409" dirty="0"/>
              <a:t>Curso : Análisis y diseño de sistemas II</a:t>
            </a:r>
            <a:endParaRPr lang="es-ES" altLang="es-PE" sz="4409" dirty="0"/>
          </a:p>
        </p:txBody>
      </p:sp>
      <p:sp>
        <p:nvSpPr>
          <p:cNvPr id="2908163" name="Rectangle 3"/>
          <p:cNvSpPr>
            <a:spLocks noGrp="1" noChangeArrowheads="1"/>
          </p:cNvSpPr>
          <p:nvPr>
            <p:ph type="subTitle" idx="1"/>
          </p:nvPr>
        </p:nvSpPr>
        <p:spPr>
          <a:xfrm>
            <a:off x="449362" y="3620595"/>
            <a:ext cx="8468141" cy="1826921"/>
          </a:xfrm>
        </p:spPr>
        <p:txBody>
          <a:bodyPr/>
          <a:lstStyle/>
          <a:p>
            <a:pPr algn="l" eaLnBrk="1" hangingPunct="1">
              <a:defRPr/>
            </a:pPr>
            <a:r>
              <a:rPr lang="es-PE" sz="3086" dirty="0"/>
              <a:t>Titulo : Documentos EMILIMA</a:t>
            </a:r>
          </a:p>
          <a:p>
            <a:pPr eaLnBrk="1" hangingPunct="1">
              <a:defRPr/>
            </a:pPr>
            <a:endParaRPr lang="es-PE" sz="3086" dirty="0"/>
          </a:p>
          <a:p>
            <a:pPr eaLnBrk="1" hangingPunct="1">
              <a:defRPr/>
            </a:pPr>
            <a:r>
              <a:rPr lang="es-PE" sz="3086" dirty="0"/>
              <a:t>Ciclo: IV</a:t>
            </a:r>
          </a:p>
          <a:p>
            <a:pPr eaLnBrk="1" hangingPunct="1">
              <a:defRPr/>
            </a:pPr>
            <a:endParaRPr lang="es-ES" sz="3086" dirty="0"/>
          </a:p>
        </p:txBody>
      </p:sp>
    </p:spTree>
    <p:extLst>
      <p:ext uri="{BB962C8B-B14F-4D97-AF65-F5344CB8AC3E}">
        <p14:creationId xmlns:p14="http://schemas.microsoft.com/office/powerpoint/2010/main" val="2693225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B03CDE1-A140-10B0-FB9B-41D0BB16A98F}"/>
              </a:ext>
            </a:extLst>
          </p:cNvPr>
          <p:cNvSpPr>
            <a:spLocks noGrp="1"/>
          </p:cNvSpPr>
          <p:nvPr>
            <p:ph type="title"/>
          </p:nvPr>
        </p:nvSpPr>
        <p:spPr>
          <a:xfrm>
            <a:off x="534988" y="303213"/>
            <a:ext cx="9621837" cy="1258887"/>
          </a:xfrm>
        </p:spPr>
        <p:txBody>
          <a:bodyPr/>
          <a:lstStyle/>
          <a:p>
            <a:r>
              <a:rPr lang="en-US" dirty="0" err="1"/>
              <a:t>Recordar</a:t>
            </a:r>
            <a:r>
              <a:rPr lang="en-US" dirty="0"/>
              <a:t> </a:t>
            </a:r>
            <a:r>
              <a:rPr lang="en-US" dirty="0" err="1"/>
              <a:t>Usuario</a:t>
            </a:r>
            <a:endParaRPr lang="en-US" dirty="0"/>
          </a:p>
        </p:txBody>
      </p:sp>
      <p:sp>
        <p:nvSpPr>
          <p:cNvPr id="12" name="Text Placeholder 2">
            <a:extLst>
              <a:ext uri="{FF2B5EF4-FFF2-40B4-BE49-F238E27FC236}">
                <a16:creationId xmlns:a16="http://schemas.microsoft.com/office/drawing/2014/main" id="{DDAF3C6A-66B6-514C-7765-A66A6A6EA454}"/>
              </a:ext>
            </a:extLst>
          </p:cNvPr>
          <p:cNvSpPr>
            <a:spLocks noGrp="1"/>
          </p:cNvSpPr>
          <p:nvPr>
            <p:ph type="body" idx="1"/>
          </p:nvPr>
        </p:nvSpPr>
        <p:spPr>
          <a:xfrm>
            <a:off x="567234" y="1544389"/>
            <a:ext cx="3911215" cy="2001712"/>
          </a:xfrm>
        </p:spPr>
        <p:txBody>
          <a:bodyPr/>
          <a:lstStyle/>
          <a:p>
            <a:pPr algn="just" rtl="0" fontAlgn="base"/>
            <a:r>
              <a:rPr lang="es-PE" sz="2000" b="0" i="0" dirty="0">
                <a:effectLst/>
                <a:latin typeface="Times New Roman" panose="02020603050405020304" pitchFamily="18" charset="0"/>
              </a:rPr>
              <a:t>El usuario al intentar ingresar al sistema tendrá la opción de decirle al sistema que guarde sus credenciales en una base de datos para que el usuario no tenga que volver a introducir sus credenciales desde cero y agilizar el proceso de ingreso.  </a:t>
            </a:r>
            <a:endParaRPr lang="es-PE" sz="4400" b="0" i="0" dirty="0">
              <a:effectLst/>
            </a:endParaRPr>
          </a:p>
        </p:txBody>
      </p:sp>
      <p:graphicFrame>
        <p:nvGraphicFramePr>
          <p:cNvPr id="3" name="Tabla 2">
            <a:extLst>
              <a:ext uri="{FF2B5EF4-FFF2-40B4-BE49-F238E27FC236}">
                <a16:creationId xmlns:a16="http://schemas.microsoft.com/office/drawing/2014/main" id="{09159A07-9B1D-1A5C-E221-57F3AFFA7294}"/>
              </a:ext>
            </a:extLst>
          </p:cNvPr>
          <p:cNvGraphicFramePr>
            <a:graphicFrameLocks noGrp="1"/>
          </p:cNvGraphicFramePr>
          <p:nvPr>
            <p:extLst>
              <p:ext uri="{D42A27DB-BD31-4B8C-83A1-F6EECF244321}">
                <p14:modId xmlns:p14="http://schemas.microsoft.com/office/powerpoint/2010/main" val="3896407885"/>
              </p:ext>
            </p:extLst>
          </p:nvPr>
        </p:nvGraphicFramePr>
        <p:xfrm>
          <a:off x="4841851" y="1347619"/>
          <a:ext cx="5297834" cy="5464528"/>
        </p:xfrm>
        <a:graphic>
          <a:graphicData uri="http://schemas.openxmlformats.org/drawingml/2006/table">
            <a:tbl>
              <a:tblPr/>
              <a:tblGrid>
                <a:gridCol w="5297834">
                  <a:extLst>
                    <a:ext uri="{9D8B030D-6E8A-4147-A177-3AD203B41FA5}">
                      <a16:colId xmlns:a16="http://schemas.microsoft.com/office/drawing/2014/main" val="550799161"/>
                    </a:ext>
                  </a:extLst>
                </a:gridCol>
              </a:tblGrid>
              <a:tr h="190968">
                <a:tc>
                  <a:txBody>
                    <a:bodyPr/>
                    <a:lstStyle/>
                    <a:p>
                      <a:pPr algn="l" rtl="0" fontAlgn="base"/>
                      <a:r>
                        <a:rPr lang="es-PE" sz="900" b="1" i="0">
                          <a:solidFill>
                            <a:srgbClr val="FFFFFF"/>
                          </a:solidFill>
                          <a:effectLst/>
                          <a:latin typeface="Arial" panose="020B0604020202020204" pitchFamily="34" charset="0"/>
                        </a:rPr>
                        <a:t>4. Recordar Usuario </a:t>
                      </a:r>
                      <a:r>
                        <a:rPr lang="es-PE" sz="900" b="0" i="0">
                          <a:effectLst/>
                          <a:latin typeface="Arial" panose="020B0604020202020204" pitchFamily="34" charset="0"/>
                        </a:rPr>
                        <a:t> </a:t>
                      </a:r>
                      <a:endParaRPr lang="es-PE" sz="1400" b="0" i="0">
                        <a:effectLst/>
                      </a:endParaRPr>
                    </a:p>
                  </a:txBody>
                  <a:tcPr marL="61560" marR="61560" marT="30780" marB="30780"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solidFill>
                      <a:srgbClr val="4472C4"/>
                    </a:solidFill>
                  </a:tcPr>
                </a:tc>
                <a:extLst>
                  <a:ext uri="{0D108BD9-81ED-4DB2-BD59-A6C34878D82A}">
                    <a16:rowId xmlns:a16="http://schemas.microsoft.com/office/drawing/2014/main" val="2195336533"/>
                  </a:ext>
                </a:extLst>
              </a:tr>
              <a:tr h="173969">
                <a:tc>
                  <a:txBody>
                    <a:bodyPr/>
                    <a:lstStyle/>
                    <a:p>
                      <a:pPr algn="l" rtl="0" fontAlgn="base"/>
                      <a:r>
                        <a:rPr lang="es-PE" sz="800" b="1" i="0">
                          <a:effectLst/>
                          <a:latin typeface="Arial" panose="020B0604020202020204" pitchFamily="34" charset="0"/>
                        </a:rPr>
                        <a:t>1. Breve Descripción </a:t>
                      </a:r>
                      <a:r>
                        <a:rPr lang="es-PE" sz="800" b="0" i="0">
                          <a:effectLst/>
                          <a:latin typeface="Arial" panose="020B0604020202020204" pitchFamily="34" charset="0"/>
                        </a:rPr>
                        <a:t> </a:t>
                      </a:r>
                      <a:endParaRPr lang="es-PE" sz="1400" b="0" i="0">
                        <a:effectLst/>
                      </a:endParaRPr>
                    </a:p>
                  </a:txBody>
                  <a:tcPr marL="61560" marR="61560" marT="30780" marB="30780"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11385695"/>
                  </a:ext>
                </a:extLst>
              </a:tr>
              <a:tr h="381936">
                <a:tc>
                  <a:txBody>
                    <a:bodyPr/>
                    <a:lstStyle/>
                    <a:p>
                      <a:pPr algn="l" rtl="0" fontAlgn="base"/>
                      <a:r>
                        <a:rPr lang="es-PE" sz="800" b="0" i="0" dirty="0">
                          <a:effectLst/>
                          <a:latin typeface="Times New Roman" panose="02020603050405020304" pitchFamily="18" charset="0"/>
                        </a:rPr>
                        <a:t>El usuario al intentar ingresar al sistema tendrá la opción de decirle al sistema que guarde sus credenciales en una base de datos para que el usuario no tenga que volver a introducir sus credenciales desde cero y agilizar el proceso de ingreso.  </a:t>
                      </a:r>
                      <a:endParaRPr lang="es-PE" sz="1400" b="0" i="0" dirty="0">
                        <a:effectLst/>
                      </a:endParaRPr>
                    </a:p>
                  </a:txBody>
                  <a:tcPr marL="61560" marR="61560" marT="30780" marB="30780"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551082834"/>
                  </a:ext>
                </a:extLst>
              </a:tr>
              <a:tr h="190968">
                <a:tc>
                  <a:txBody>
                    <a:bodyPr/>
                    <a:lstStyle/>
                    <a:p>
                      <a:pPr algn="l" rtl="0" fontAlgn="base"/>
                      <a:r>
                        <a:rPr lang="es-PE" sz="900" b="1" i="0">
                          <a:effectLst/>
                          <a:latin typeface="Arial" panose="020B0604020202020204" pitchFamily="34" charset="0"/>
                        </a:rPr>
                        <a:t>2. Flujo de Eventos </a:t>
                      </a:r>
                      <a:r>
                        <a:rPr lang="es-PE" sz="900" b="0" i="0">
                          <a:effectLst/>
                          <a:latin typeface="Arial" panose="020B0604020202020204" pitchFamily="34" charset="0"/>
                        </a:rPr>
                        <a:t> </a:t>
                      </a:r>
                      <a:endParaRPr lang="es-PE" sz="1400" b="0" i="0">
                        <a:effectLst/>
                      </a:endParaRPr>
                    </a:p>
                  </a:txBody>
                  <a:tcPr marL="61560" marR="61560" marT="30780" marB="30780"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385919209"/>
                  </a:ext>
                </a:extLst>
              </a:tr>
              <a:tr h="173969">
                <a:tc>
                  <a:txBody>
                    <a:bodyPr/>
                    <a:lstStyle/>
                    <a:p>
                      <a:pPr algn="l" rtl="0" fontAlgn="base"/>
                      <a:r>
                        <a:rPr lang="es-PE" sz="800" b="1" i="0">
                          <a:effectLst/>
                          <a:latin typeface="Arial" panose="020B0604020202020204" pitchFamily="34" charset="0"/>
                        </a:rPr>
                        <a:t>1. Flujo Básico </a:t>
                      </a:r>
                      <a:r>
                        <a:rPr lang="es-PE" sz="800" b="0" i="0">
                          <a:effectLst/>
                          <a:latin typeface="Arial" panose="020B0604020202020204" pitchFamily="34" charset="0"/>
                        </a:rPr>
                        <a:t> </a:t>
                      </a:r>
                      <a:endParaRPr lang="es-PE" sz="1400" b="0" i="0">
                        <a:effectLst/>
                      </a:endParaRPr>
                    </a:p>
                  </a:txBody>
                  <a:tcPr marL="61560" marR="61560" marT="30780" marB="30780"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756173174"/>
                  </a:ext>
                </a:extLst>
              </a:tr>
              <a:tr h="173969">
                <a:tc>
                  <a:txBody>
                    <a:bodyPr/>
                    <a:lstStyle/>
                    <a:p>
                      <a:pPr algn="l" rtl="0" fontAlgn="base"/>
                      <a:r>
                        <a:rPr lang="es-PE" sz="800" b="0" i="0">
                          <a:effectLst/>
                          <a:latin typeface="Times New Roman" panose="02020603050405020304" pitchFamily="18" charset="0"/>
                        </a:rPr>
                        <a:t>1. El usuario entra a la página de inicio de sesión en el sistema.   </a:t>
                      </a:r>
                      <a:endParaRPr lang="es-PE" sz="1400" b="0" i="0">
                        <a:effectLst/>
                      </a:endParaRPr>
                    </a:p>
                  </a:txBody>
                  <a:tcPr marL="61560" marR="61560" marT="30780" marB="30780"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927922804"/>
                  </a:ext>
                </a:extLst>
              </a:tr>
              <a:tr h="284282">
                <a:tc>
                  <a:txBody>
                    <a:bodyPr/>
                    <a:lstStyle/>
                    <a:p>
                      <a:pPr algn="l" rtl="0" fontAlgn="base"/>
                      <a:r>
                        <a:rPr lang="es-PE" sz="800" b="0" i="0">
                          <a:effectLst/>
                          <a:latin typeface="Times New Roman" panose="02020603050405020304" pitchFamily="18" charset="0"/>
                        </a:rPr>
                        <a:t>2. El sistema muestra los cuadros de texto para que el usuario introduzca sus credenciales y adicionalmente un checkbox con el texto “Recuérdame”.  </a:t>
                      </a:r>
                      <a:endParaRPr lang="es-PE" sz="1400" b="0" i="0">
                        <a:effectLst/>
                      </a:endParaRPr>
                    </a:p>
                  </a:txBody>
                  <a:tcPr marL="61560" marR="61560" marT="30780" marB="30780"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094520777"/>
                  </a:ext>
                </a:extLst>
              </a:tr>
              <a:tr h="173969">
                <a:tc>
                  <a:txBody>
                    <a:bodyPr/>
                    <a:lstStyle/>
                    <a:p>
                      <a:pPr algn="l" rtl="0" fontAlgn="base"/>
                      <a:r>
                        <a:rPr lang="es-PE" sz="800" b="0" i="0">
                          <a:effectLst/>
                          <a:latin typeface="Times New Roman" panose="02020603050405020304" pitchFamily="18" charset="0"/>
                        </a:rPr>
                        <a:t>3. El usuario da click al checkbox.  </a:t>
                      </a:r>
                      <a:endParaRPr lang="es-PE" sz="1400" b="0" i="0">
                        <a:effectLst/>
                      </a:endParaRPr>
                    </a:p>
                  </a:txBody>
                  <a:tcPr marL="61560" marR="61560" marT="30780" marB="30780"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4126592134"/>
                  </a:ext>
                </a:extLst>
              </a:tr>
              <a:tr h="284282">
                <a:tc>
                  <a:txBody>
                    <a:bodyPr/>
                    <a:lstStyle/>
                    <a:p>
                      <a:pPr algn="l" rtl="0" fontAlgn="base"/>
                      <a:r>
                        <a:rPr lang="es-PE" sz="800" b="0" i="0" dirty="0">
                          <a:effectLst/>
                          <a:latin typeface="Times New Roman" panose="02020603050405020304" pitchFamily="18" charset="0"/>
                        </a:rPr>
                        <a:t>4. El sistema guarda el valor de verdadero o falso en el campo de recordar cuenta, dependiendo lo que el usuario haya elegido.  </a:t>
                      </a:r>
                      <a:endParaRPr lang="es-PE" sz="1400" b="0" i="0" dirty="0">
                        <a:effectLst/>
                      </a:endParaRPr>
                    </a:p>
                  </a:txBody>
                  <a:tcPr marL="61560" marR="61560" marT="30780" marB="30780"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944619939"/>
                  </a:ext>
                </a:extLst>
              </a:tr>
              <a:tr h="284282">
                <a:tc>
                  <a:txBody>
                    <a:bodyPr/>
                    <a:lstStyle/>
                    <a:p>
                      <a:pPr algn="l" rtl="0" fontAlgn="base"/>
                      <a:r>
                        <a:rPr lang="es-PE" sz="800" b="0" i="0">
                          <a:effectLst/>
                          <a:latin typeface="Times New Roman" panose="02020603050405020304" pitchFamily="18" charset="0"/>
                        </a:rPr>
                        <a:t>5. Si el usuario hizo check en “Recuérdame”, la próxima vez que ingrese al sistema sus credenciales serán llenadas automáticamente.  </a:t>
                      </a:r>
                      <a:endParaRPr lang="es-PE" sz="1400" b="0" i="0">
                        <a:effectLst/>
                      </a:endParaRPr>
                    </a:p>
                  </a:txBody>
                  <a:tcPr marL="61560" marR="61560" marT="30780" marB="30780"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404393170"/>
                  </a:ext>
                </a:extLst>
              </a:tr>
              <a:tr h="173969">
                <a:tc>
                  <a:txBody>
                    <a:bodyPr/>
                    <a:lstStyle/>
                    <a:p>
                      <a:pPr algn="l" rtl="0" fontAlgn="base"/>
                      <a:r>
                        <a:rPr lang="es-PE" sz="800" b="1" i="0" dirty="0">
                          <a:effectLst/>
                          <a:latin typeface="Arial" panose="020B0604020202020204" pitchFamily="34" charset="0"/>
                        </a:rPr>
                        <a:t>2. Flujos Alternativos </a:t>
                      </a:r>
                      <a:r>
                        <a:rPr lang="es-PE" sz="800" b="0" i="0" dirty="0">
                          <a:effectLst/>
                          <a:latin typeface="Arial" panose="020B0604020202020204" pitchFamily="34" charset="0"/>
                        </a:rPr>
                        <a:t> </a:t>
                      </a:r>
                      <a:endParaRPr lang="es-PE" sz="1400" b="0" i="0" dirty="0">
                        <a:effectLst/>
                      </a:endParaRPr>
                    </a:p>
                  </a:txBody>
                  <a:tcPr marL="61560" marR="61560" marT="30780" marB="30780"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451567398"/>
                  </a:ext>
                </a:extLst>
              </a:tr>
              <a:tr h="173969">
                <a:tc>
                  <a:txBody>
                    <a:bodyPr/>
                    <a:lstStyle/>
                    <a:p>
                      <a:pPr algn="l" rtl="0" fontAlgn="base"/>
                      <a:r>
                        <a:rPr lang="es-PE" sz="800" b="0" i="1">
                          <a:effectLst/>
                          <a:latin typeface="Arial" panose="020B0604020202020204" pitchFamily="34" charset="0"/>
                        </a:rPr>
                        <a:t>1. El usuario no dio click en el checkbox “Recuérdame” </a:t>
                      </a:r>
                      <a:r>
                        <a:rPr lang="es-PE" sz="800" b="0" i="0">
                          <a:effectLst/>
                          <a:latin typeface="Arial" panose="020B0604020202020204" pitchFamily="34" charset="0"/>
                        </a:rPr>
                        <a:t> </a:t>
                      </a:r>
                      <a:endParaRPr lang="es-PE" sz="1400" b="0" i="0">
                        <a:effectLst/>
                      </a:endParaRPr>
                    </a:p>
                  </a:txBody>
                  <a:tcPr marL="61560" marR="61560" marT="30780" marB="30780"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961341196"/>
                  </a:ext>
                </a:extLst>
              </a:tr>
              <a:tr h="284282">
                <a:tc>
                  <a:txBody>
                    <a:bodyPr/>
                    <a:lstStyle/>
                    <a:p>
                      <a:pPr algn="l" rtl="0" fontAlgn="base"/>
                      <a:r>
                        <a:rPr lang="es-PE" sz="800" b="0" i="0">
                          <a:effectLst/>
                          <a:latin typeface="Times New Roman" panose="02020603050405020304" pitchFamily="18" charset="0"/>
                        </a:rPr>
                        <a:t>Si el usuario no dio click en el checkbox, entonces la próxima vez que trate de ingresar al sistema, tendrá que volver a digitar su usuario y contraseña.  </a:t>
                      </a:r>
                      <a:endParaRPr lang="es-PE" sz="1400" b="0" i="0">
                        <a:effectLst/>
                      </a:endParaRPr>
                    </a:p>
                  </a:txBody>
                  <a:tcPr marL="61560" marR="61560" marT="30780" marB="30780"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908452988"/>
                  </a:ext>
                </a:extLst>
              </a:tr>
              <a:tr h="190968">
                <a:tc>
                  <a:txBody>
                    <a:bodyPr/>
                    <a:lstStyle/>
                    <a:p>
                      <a:pPr algn="l" rtl="0" fontAlgn="base"/>
                      <a:r>
                        <a:rPr lang="es-PE" sz="900" b="1" i="0">
                          <a:effectLst/>
                          <a:latin typeface="Arial" panose="020B0604020202020204" pitchFamily="34" charset="0"/>
                        </a:rPr>
                        <a:t>3. Requerimientos Especiales </a:t>
                      </a:r>
                      <a:r>
                        <a:rPr lang="es-PE" sz="900" b="0" i="0">
                          <a:effectLst/>
                          <a:latin typeface="Arial" panose="020B0604020202020204" pitchFamily="34" charset="0"/>
                        </a:rPr>
                        <a:t> </a:t>
                      </a:r>
                      <a:endParaRPr lang="es-PE" sz="1400" b="0" i="0">
                        <a:effectLst/>
                      </a:endParaRPr>
                    </a:p>
                  </a:txBody>
                  <a:tcPr marL="61560" marR="61560" marT="30780" marB="30780"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147556204"/>
                  </a:ext>
                </a:extLst>
              </a:tr>
              <a:tr h="173969">
                <a:tc>
                  <a:txBody>
                    <a:bodyPr/>
                    <a:lstStyle/>
                    <a:p>
                      <a:pPr algn="l" rtl="0" fontAlgn="base"/>
                      <a:r>
                        <a:rPr lang="es-PE" sz="800" b="1" i="0">
                          <a:effectLst/>
                          <a:latin typeface="Arial" panose="020B0604020202020204" pitchFamily="34" charset="0"/>
                        </a:rPr>
                        <a:t>1. Recordar la cuenta del usuario hasta que este borre su caché </a:t>
                      </a:r>
                      <a:r>
                        <a:rPr lang="es-PE" sz="800" b="0" i="0">
                          <a:effectLst/>
                          <a:latin typeface="Arial" panose="020B0604020202020204" pitchFamily="34" charset="0"/>
                        </a:rPr>
                        <a:t> </a:t>
                      </a:r>
                      <a:endParaRPr lang="es-PE" sz="1400" b="0" i="0">
                        <a:effectLst/>
                      </a:endParaRPr>
                    </a:p>
                  </a:txBody>
                  <a:tcPr marL="61560" marR="61560" marT="30780" marB="30780"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26174289"/>
                  </a:ext>
                </a:extLst>
              </a:tr>
              <a:tr h="488030">
                <a:tc>
                  <a:txBody>
                    <a:bodyPr/>
                    <a:lstStyle/>
                    <a:p>
                      <a:pPr algn="l" rtl="0" fontAlgn="base"/>
                      <a:r>
                        <a:rPr lang="es-PE" sz="800" b="0" i="0">
                          <a:effectLst/>
                          <a:latin typeface="Times New Roman" panose="02020603050405020304" pitchFamily="18" charset="0"/>
                        </a:rPr>
                        <a:t>El sistema debe permitir recordar las credenciales del usuario y llenarlas automáticamente cuando ingrese a la página de inicio de sesión, esta funcionalidad estará disponible hasta que el usuario borre la caché de su navegador, en caso no ocurra esta acción, el sistema debe seguir autocompletando los campos ya mencionados.   </a:t>
                      </a:r>
                      <a:endParaRPr lang="es-PE" sz="1400" b="0" i="0">
                        <a:effectLst/>
                      </a:endParaRPr>
                    </a:p>
                  </a:txBody>
                  <a:tcPr marL="61560" marR="61560" marT="30780" marB="30780"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450097874"/>
                  </a:ext>
                </a:extLst>
              </a:tr>
              <a:tr h="190968">
                <a:tc>
                  <a:txBody>
                    <a:bodyPr/>
                    <a:lstStyle/>
                    <a:p>
                      <a:pPr algn="l" rtl="0" fontAlgn="base"/>
                      <a:r>
                        <a:rPr lang="es-PE" sz="900" b="1" i="0">
                          <a:effectLst/>
                          <a:latin typeface="Arial" panose="020B0604020202020204" pitchFamily="34" charset="0"/>
                        </a:rPr>
                        <a:t>4. Precondiciones </a:t>
                      </a:r>
                      <a:r>
                        <a:rPr lang="es-PE" sz="900" b="0" i="0">
                          <a:effectLst/>
                          <a:latin typeface="Arial" panose="020B0604020202020204" pitchFamily="34" charset="0"/>
                        </a:rPr>
                        <a:t> </a:t>
                      </a:r>
                      <a:endParaRPr lang="es-PE" sz="1400" b="0" i="0">
                        <a:effectLst/>
                      </a:endParaRPr>
                    </a:p>
                  </a:txBody>
                  <a:tcPr marL="61560" marR="61560" marT="30780" marB="30780"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96554385"/>
                  </a:ext>
                </a:extLst>
              </a:tr>
              <a:tr h="173969">
                <a:tc>
                  <a:txBody>
                    <a:bodyPr/>
                    <a:lstStyle/>
                    <a:p>
                      <a:pPr algn="l" rtl="0" fontAlgn="base"/>
                      <a:r>
                        <a:rPr lang="es-PE" sz="800" b="1" i="0">
                          <a:effectLst/>
                          <a:latin typeface="Arial" panose="020B0604020202020204" pitchFamily="34" charset="0"/>
                        </a:rPr>
                        <a:t>1. Seleccionar “Recuérdame” </a:t>
                      </a:r>
                      <a:r>
                        <a:rPr lang="es-PE" sz="800" b="0" i="0">
                          <a:effectLst/>
                          <a:latin typeface="Arial" panose="020B0604020202020204" pitchFamily="34" charset="0"/>
                        </a:rPr>
                        <a:t> </a:t>
                      </a:r>
                      <a:endParaRPr lang="es-PE" sz="1400" b="0" i="0">
                        <a:effectLst/>
                      </a:endParaRPr>
                    </a:p>
                  </a:txBody>
                  <a:tcPr marL="61560" marR="61560" marT="30780" marB="30780"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4654703"/>
                  </a:ext>
                </a:extLst>
              </a:tr>
              <a:tr h="173969">
                <a:tc>
                  <a:txBody>
                    <a:bodyPr/>
                    <a:lstStyle/>
                    <a:p>
                      <a:pPr algn="l" rtl="0" fontAlgn="base"/>
                      <a:r>
                        <a:rPr lang="es-PE" sz="800" b="0" i="0">
                          <a:effectLst/>
                          <a:latin typeface="Times New Roman" panose="02020603050405020304" pitchFamily="18" charset="0"/>
                        </a:rPr>
                        <a:t>El usuario debió tener seleccionado la opción “Recuérdame” al momento de ingresar al sistema.  </a:t>
                      </a:r>
                      <a:endParaRPr lang="es-PE" sz="1400" b="0" i="0">
                        <a:effectLst/>
                      </a:endParaRPr>
                    </a:p>
                  </a:txBody>
                  <a:tcPr marL="61560" marR="61560" marT="30780" marB="30780"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190860180"/>
                  </a:ext>
                </a:extLst>
              </a:tr>
              <a:tr h="190968">
                <a:tc>
                  <a:txBody>
                    <a:bodyPr/>
                    <a:lstStyle/>
                    <a:p>
                      <a:pPr algn="l" rtl="0" fontAlgn="base"/>
                      <a:r>
                        <a:rPr lang="es-PE" sz="900" b="1" i="0">
                          <a:effectLst/>
                          <a:latin typeface="Arial" panose="020B0604020202020204" pitchFamily="34" charset="0"/>
                        </a:rPr>
                        <a:t>5. Postcondiciones </a:t>
                      </a:r>
                      <a:r>
                        <a:rPr lang="es-PE" sz="900" b="0" i="0">
                          <a:effectLst/>
                          <a:latin typeface="Arial" panose="020B0604020202020204" pitchFamily="34" charset="0"/>
                        </a:rPr>
                        <a:t> </a:t>
                      </a:r>
                      <a:endParaRPr lang="es-PE" sz="1400" b="0" i="0">
                        <a:effectLst/>
                      </a:endParaRPr>
                    </a:p>
                  </a:txBody>
                  <a:tcPr marL="61560" marR="61560" marT="30780" marB="30780"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901444764"/>
                  </a:ext>
                </a:extLst>
              </a:tr>
              <a:tr h="173969">
                <a:tc>
                  <a:txBody>
                    <a:bodyPr/>
                    <a:lstStyle/>
                    <a:p>
                      <a:pPr algn="l" rtl="0" fontAlgn="base"/>
                      <a:r>
                        <a:rPr lang="es-PE" sz="800" b="1" i="0">
                          <a:effectLst/>
                          <a:latin typeface="Arial" panose="020B0604020202020204" pitchFamily="34" charset="0"/>
                        </a:rPr>
                        <a:t>1. Ingreso al sistema </a:t>
                      </a:r>
                      <a:r>
                        <a:rPr lang="es-PE" sz="800" b="0" i="0">
                          <a:effectLst/>
                          <a:latin typeface="Arial" panose="020B0604020202020204" pitchFamily="34" charset="0"/>
                        </a:rPr>
                        <a:t> </a:t>
                      </a:r>
                      <a:endParaRPr lang="es-PE" sz="1400" b="0" i="0">
                        <a:effectLst/>
                      </a:endParaRPr>
                    </a:p>
                  </a:txBody>
                  <a:tcPr marL="61560" marR="61560" marT="30780" marB="30780"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783620468"/>
                  </a:ext>
                </a:extLst>
              </a:tr>
              <a:tr h="173969">
                <a:tc>
                  <a:txBody>
                    <a:bodyPr/>
                    <a:lstStyle/>
                    <a:p>
                      <a:pPr algn="l" rtl="0" fontAlgn="base"/>
                      <a:r>
                        <a:rPr lang="es-PE" sz="800" b="0" i="0">
                          <a:effectLst/>
                          <a:latin typeface="Times New Roman" panose="02020603050405020304" pitchFamily="18" charset="0"/>
                        </a:rPr>
                        <a:t>El usuario ingresa al sistema y se genera el token de autenticación.  </a:t>
                      </a:r>
                      <a:endParaRPr lang="es-PE" sz="1400" b="0" i="0">
                        <a:effectLst/>
                      </a:endParaRPr>
                    </a:p>
                  </a:txBody>
                  <a:tcPr marL="61560" marR="61560" marT="30780" marB="30780"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5814572"/>
                  </a:ext>
                </a:extLst>
              </a:tr>
              <a:tr h="190968">
                <a:tc>
                  <a:txBody>
                    <a:bodyPr/>
                    <a:lstStyle/>
                    <a:p>
                      <a:pPr algn="l" rtl="0" fontAlgn="base"/>
                      <a:r>
                        <a:rPr lang="es-PE" sz="900" b="1" i="0">
                          <a:effectLst/>
                          <a:latin typeface="Arial" panose="020B0604020202020204" pitchFamily="34" charset="0"/>
                        </a:rPr>
                        <a:t>6. Puntos de Extensión </a:t>
                      </a:r>
                      <a:r>
                        <a:rPr lang="es-PE" sz="900" b="0" i="0">
                          <a:effectLst/>
                          <a:latin typeface="Arial" panose="020B0604020202020204" pitchFamily="34" charset="0"/>
                        </a:rPr>
                        <a:t> </a:t>
                      </a:r>
                      <a:endParaRPr lang="es-PE" sz="1400" b="0" i="0">
                        <a:effectLst/>
                      </a:endParaRPr>
                    </a:p>
                  </a:txBody>
                  <a:tcPr marL="61560" marR="61560" marT="30780" marB="30780"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4261656933"/>
                  </a:ext>
                </a:extLst>
              </a:tr>
              <a:tr h="173969">
                <a:tc>
                  <a:txBody>
                    <a:bodyPr/>
                    <a:lstStyle/>
                    <a:p>
                      <a:pPr algn="l" rtl="0" fontAlgn="base"/>
                      <a:r>
                        <a:rPr lang="es-PE" sz="800" b="0" i="0" dirty="0">
                          <a:effectLst/>
                          <a:latin typeface="Times New Roman" panose="02020603050405020304" pitchFamily="18" charset="0"/>
                        </a:rPr>
                        <a:t>No hay puntos de extensión relacionados a este caso de uso.  </a:t>
                      </a:r>
                      <a:endParaRPr lang="es-PE" sz="1400" b="0" i="0" dirty="0">
                        <a:effectLst/>
                      </a:endParaRPr>
                    </a:p>
                  </a:txBody>
                  <a:tcPr marL="61560" marR="61560" marT="30780" marB="30780"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645359767"/>
                  </a:ext>
                </a:extLst>
              </a:tr>
            </a:tbl>
          </a:graphicData>
        </a:graphic>
      </p:graphicFrame>
      <p:pic>
        <p:nvPicPr>
          <p:cNvPr id="9218" name="Picture 2">
            <a:extLst>
              <a:ext uri="{FF2B5EF4-FFF2-40B4-BE49-F238E27FC236}">
                <a16:creationId xmlns:a16="http://schemas.microsoft.com/office/drawing/2014/main" id="{3C4BF436-90AB-8DEF-CBA4-5AE3082BD5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4247" y="3802226"/>
            <a:ext cx="2466976" cy="2505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011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B03CDE1-A140-10B0-FB9B-41D0BB16A98F}"/>
              </a:ext>
            </a:extLst>
          </p:cNvPr>
          <p:cNvSpPr>
            <a:spLocks noGrp="1"/>
          </p:cNvSpPr>
          <p:nvPr>
            <p:ph type="title"/>
          </p:nvPr>
        </p:nvSpPr>
        <p:spPr>
          <a:xfrm>
            <a:off x="534988" y="303213"/>
            <a:ext cx="9621837" cy="1258887"/>
          </a:xfrm>
        </p:spPr>
        <p:txBody>
          <a:bodyPr/>
          <a:lstStyle/>
          <a:p>
            <a:r>
              <a:rPr lang="en-US" dirty="0" err="1"/>
              <a:t>Enviar</a:t>
            </a:r>
            <a:r>
              <a:rPr lang="en-US" dirty="0"/>
              <a:t> </a:t>
            </a:r>
            <a:r>
              <a:rPr lang="en-US" dirty="0" err="1"/>
              <a:t>Documentos</a:t>
            </a:r>
            <a:endParaRPr lang="en-US" dirty="0"/>
          </a:p>
        </p:txBody>
      </p:sp>
      <p:sp>
        <p:nvSpPr>
          <p:cNvPr id="12" name="Text Placeholder 2">
            <a:extLst>
              <a:ext uri="{FF2B5EF4-FFF2-40B4-BE49-F238E27FC236}">
                <a16:creationId xmlns:a16="http://schemas.microsoft.com/office/drawing/2014/main" id="{DDAF3C6A-66B6-514C-7765-A66A6A6EA454}"/>
              </a:ext>
            </a:extLst>
          </p:cNvPr>
          <p:cNvSpPr>
            <a:spLocks noGrp="1"/>
          </p:cNvSpPr>
          <p:nvPr>
            <p:ph type="body" idx="1"/>
          </p:nvPr>
        </p:nvSpPr>
        <p:spPr>
          <a:xfrm>
            <a:off x="593378" y="1414403"/>
            <a:ext cx="3983223" cy="2326766"/>
          </a:xfrm>
        </p:spPr>
        <p:txBody>
          <a:bodyPr/>
          <a:lstStyle/>
          <a:p>
            <a:pPr algn="just" rtl="0" fontAlgn="base"/>
            <a:r>
              <a:rPr lang="es-PE" sz="2000" b="0" i="0" dirty="0">
                <a:effectLst/>
                <a:latin typeface="Times New Roman" panose="02020603050405020304" pitchFamily="18" charset="0"/>
              </a:rPr>
              <a:t>El sentido del caso de uso es que al momento en el que se tenga la documentación relacionada a la petición de búsqueda correspondiente, el secretario general la envíe al representante de la unidad orgánica solicitante, solo así el proceso de atención de solicitudes culminará.  </a:t>
            </a:r>
            <a:endParaRPr lang="es-PE" sz="6600" b="0" i="0" dirty="0">
              <a:effectLst/>
            </a:endParaRPr>
          </a:p>
        </p:txBody>
      </p:sp>
      <p:graphicFrame>
        <p:nvGraphicFramePr>
          <p:cNvPr id="3" name="Tabla 2">
            <a:extLst>
              <a:ext uri="{FF2B5EF4-FFF2-40B4-BE49-F238E27FC236}">
                <a16:creationId xmlns:a16="http://schemas.microsoft.com/office/drawing/2014/main" id="{83022368-60DD-3B6C-5EC5-1F8653C78724}"/>
              </a:ext>
            </a:extLst>
          </p:cNvPr>
          <p:cNvGraphicFramePr>
            <a:graphicFrameLocks noGrp="1"/>
          </p:cNvGraphicFramePr>
          <p:nvPr>
            <p:extLst>
              <p:ext uri="{D42A27DB-BD31-4B8C-83A1-F6EECF244321}">
                <p14:modId xmlns:p14="http://schemas.microsoft.com/office/powerpoint/2010/main" val="2546856960"/>
              </p:ext>
            </p:extLst>
          </p:nvPr>
        </p:nvGraphicFramePr>
        <p:xfrm>
          <a:off x="4769842" y="1382299"/>
          <a:ext cx="5544616" cy="5409174"/>
        </p:xfrm>
        <a:graphic>
          <a:graphicData uri="http://schemas.openxmlformats.org/drawingml/2006/table">
            <a:tbl>
              <a:tblPr/>
              <a:tblGrid>
                <a:gridCol w="5544616">
                  <a:extLst>
                    <a:ext uri="{9D8B030D-6E8A-4147-A177-3AD203B41FA5}">
                      <a16:colId xmlns:a16="http://schemas.microsoft.com/office/drawing/2014/main" val="3290417016"/>
                    </a:ext>
                  </a:extLst>
                </a:gridCol>
              </a:tblGrid>
              <a:tr h="153507">
                <a:tc>
                  <a:txBody>
                    <a:bodyPr/>
                    <a:lstStyle/>
                    <a:p>
                      <a:pPr algn="l" rtl="0" fontAlgn="base"/>
                      <a:r>
                        <a:rPr lang="es-PE" sz="700" b="1" i="0">
                          <a:solidFill>
                            <a:srgbClr val="FFFFFF"/>
                          </a:solidFill>
                          <a:effectLst/>
                          <a:latin typeface="Arial" panose="020B0604020202020204" pitchFamily="34" charset="0"/>
                        </a:rPr>
                        <a:t>5. Enviar Documentos </a:t>
                      </a:r>
                      <a:r>
                        <a:rPr lang="es-PE" sz="700" b="0" i="0">
                          <a:effectLst/>
                          <a:latin typeface="Arial" panose="020B0604020202020204" pitchFamily="34" charset="0"/>
                        </a:rPr>
                        <a:t> </a:t>
                      </a:r>
                      <a:endParaRPr lang="es-PE" sz="1000" b="0" i="0">
                        <a:effectLst/>
                      </a:endParaRPr>
                    </a:p>
                  </a:txBody>
                  <a:tcPr marL="44127" marR="44127" marT="22063" marB="2206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solidFill>
                      <a:srgbClr val="4472C4"/>
                    </a:solidFill>
                  </a:tcPr>
                </a:tc>
                <a:extLst>
                  <a:ext uri="{0D108BD9-81ED-4DB2-BD59-A6C34878D82A}">
                    <a16:rowId xmlns:a16="http://schemas.microsoft.com/office/drawing/2014/main" val="3863993220"/>
                  </a:ext>
                </a:extLst>
              </a:tr>
              <a:tr h="139418">
                <a:tc>
                  <a:txBody>
                    <a:bodyPr/>
                    <a:lstStyle/>
                    <a:p>
                      <a:pPr algn="l" rtl="0" fontAlgn="base"/>
                      <a:r>
                        <a:rPr lang="es-PE" sz="600" b="1" i="0">
                          <a:effectLst/>
                          <a:latin typeface="Arial" panose="020B0604020202020204" pitchFamily="34" charset="0"/>
                        </a:rPr>
                        <a:t>1. Breve Descripción </a:t>
                      </a:r>
                      <a:r>
                        <a:rPr lang="es-PE" sz="600" b="0" i="0">
                          <a:effectLst/>
                          <a:latin typeface="Arial" panose="020B0604020202020204" pitchFamily="34" charset="0"/>
                        </a:rPr>
                        <a:t> </a:t>
                      </a:r>
                      <a:endParaRPr lang="es-PE" sz="1000" b="0" i="0">
                        <a:effectLst/>
                      </a:endParaRPr>
                    </a:p>
                  </a:txBody>
                  <a:tcPr marL="44127" marR="44127" marT="22063" marB="2206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80489865"/>
                  </a:ext>
                </a:extLst>
              </a:tr>
              <a:tr h="244767">
                <a:tc>
                  <a:txBody>
                    <a:bodyPr/>
                    <a:lstStyle/>
                    <a:p>
                      <a:pPr algn="l" rtl="0" fontAlgn="base"/>
                      <a:r>
                        <a:rPr lang="es-PE" sz="600" b="0" i="0" dirty="0">
                          <a:effectLst/>
                          <a:latin typeface="Times New Roman" panose="02020603050405020304" pitchFamily="18" charset="0"/>
                        </a:rPr>
                        <a:t>El sentido del caso de uso es que al momento en el que se tenga la documentación relacionada a la petición de búsqueda correspondiente, el secretario general la envíe al representante de la unidad orgánica solicitante, solo así el proceso de atención de solicitudes culminará.  </a:t>
                      </a:r>
                      <a:endParaRPr lang="es-PE" sz="1000" b="0" i="0" dirty="0">
                        <a:effectLst/>
                      </a:endParaRPr>
                    </a:p>
                  </a:txBody>
                  <a:tcPr marL="44127" marR="44127" marT="22063" marB="2206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949460922"/>
                  </a:ext>
                </a:extLst>
              </a:tr>
              <a:tr h="153507">
                <a:tc>
                  <a:txBody>
                    <a:bodyPr/>
                    <a:lstStyle/>
                    <a:p>
                      <a:pPr algn="l" rtl="0" fontAlgn="base"/>
                      <a:r>
                        <a:rPr lang="es-PE" sz="700" b="1" i="0">
                          <a:effectLst/>
                          <a:latin typeface="Arial" panose="020B0604020202020204" pitchFamily="34" charset="0"/>
                        </a:rPr>
                        <a:t>2. Flujo de Eventos </a:t>
                      </a:r>
                      <a:r>
                        <a:rPr lang="es-PE" sz="700" b="0" i="0">
                          <a:effectLst/>
                          <a:latin typeface="Arial" panose="020B0604020202020204" pitchFamily="34" charset="0"/>
                        </a:rPr>
                        <a:t> </a:t>
                      </a:r>
                      <a:endParaRPr lang="es-PE" sz="1000" b="0" i="0">
                        <a:effectLst/>
                      </a:endParaRPr>
                    </a:p>
                  </a:txBody>
                  <a:tcPr marL="44127" marR="44127" marT="22063" marB="2206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887287905"/>
                  </a:ext>
                </a:extLst>
              </a:tr>
              <a:tr h="139418">
                <a:tc>
                  <a:txBody>
                    <a:bodyPr/>
                    <a:lstStyle/>
                    <a:p>
                      <a:pPr algn="l" rtl="0" fontAlgn="base"/>
                      <a:r>
                        <a:rPr lang="es-PE" sz="600" b="1" i="0">
                          <a:effectLst/>
                          <a:latin typeface="Arial" panose="020B0604020202020204" pitchFamily="34" charset="0"/>
                        </a:rPr>
                        <a:t>1. Flujo Básico </a:t>
                      </a:r>
                      <a:r>
                        <a:rPr lang="es-PE" sz="600" b="0" i="0">
                          <a:effectLst/>
                          <a:latin typeface="Arial" panose="020B0604020202020204" pitchFamily="34" charset="0"/>
                        </a:rPr>
                        <a:t> </a:t>
                      </a:r>
                      <a:endParaRPr lang="es-PE" sz="1000" b="0" i="0">
                        <a:effectLst/>
                      </a:endParaRPr>
                    </a:p>
                  </a:txBody>
                  <a:tcPr marL="44127" marR="44127" marT="22063" marB="2206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134961565"/>
                  </a:ext>
                </a:extLst>
              </a:tr>
              <a:tr h="176776">
                <a:tc>
                  <a:txBody>
                    <a:bodyPr/>
                    <a:lstStyle/>
                    <a:p>
                      <a:pPr algn="l" rtl="0" fontAlgn="base"/>
                      <a:r>
                        <a:rPr lang="es-PE" sz="600" b="0" i="0">
                          <a:effectLst/>
                          <a:latin typeface="Times New Roman" panose="02020603050405020304" pitchFamily="18" charset="0"/>
                        </a:rPr>
                        <a:t>1. El secretario general ingresa a la lista de solicitudes de búsqueda registradas por representantes de unidades orgánicas.  </a:t>
                      </a:r>
                      <a:endParaRPr lang="es-PE" sz="1000" b="0" i="0">
                        <a:effectLst/>
                      </a:endParaRPr>
                    </a:p>
                  </a:txBody>
                  <a:tcPr marL="44127" marR="44127" marT="22063" marB="2206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4236054338"/>
                  </a:ext>
                </a:extLst>
              </a:tr>
              <a:tr h="139418">
                <a:tc>
                  <a:txBody>
                    <a:bodyPr/>
                    <a:lstStyle/>
                    <a:p>
                      <a:pPr algn="l" rtl="0" fontAlgn="base"/>
                      <a:r>
                        <a:rPr lang="es-PE" sz="600" b="0" i="0">
                          <a:effectLst/>
                          <a:latin typeface="Times New Roman" panose="02020603050405020304" pitchFamily="18" charset="0"/>
                        </a:rPr>
                        <a:t>2. El secretario general ingresa al detalle de una solicitud de búsqueda.  </a:t>
                      </a:r>
                      <a:endParaRPr lang="es-PE" sz="1000" b="0" i="0">
                        <a:effectLst/>
                      </a:endParaRPr>
                    </a:p>
                  </a:txBody>
                  <a:tcPr marL="44127" marR="44127" marT="22063" marB="2206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79488092"/>
                  </a:ext>
                </a:extLst>
              </a:tr>
              <a:tr h="139418">
                <a:tc>
                  <a:txBody>
                    <a:bodyPr/>
                    <a:lstStyle/>
                    <a:p>
                      <a:pPr algn="l" rtl="0" fontAlgn="base"/>
                      <a:r>
                        <a:rPr lang="es-PE" sz="600" b="0" i="0">
                          <a:effectLst/>
                          <a:latin typeface="Times New Roman" panose="02020603050405020304" pitchFamily="18" charset="0"/>
                        </a:rPr>
                        <a:t>3. El secretario general revisa todos los datos y la información relacionada.  </a:t>
                      </a:r>
                      <a:endParaRPr lang="es-PE" sz="1000" b="0" i="0">
                        <a:effectLst/>
                      </a:endParaRPr>
                    </a:p>
                  </a:txBody>
                  <a:tcPr marL="44127" marR="44127" marT="22063" marB="2206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4149691255"/>
                  </a:ext>
                </a:extLst>
              </a:tr>
              <a:tr h="176776">
                <a:tc>
                  <a:txBody>
                    <a:bodyPr/>
                    <a:lstStyle/>
                    <a:p>
                      <a:pPr algn="l" rtl="0" fontAlgn="base"/>
                      <a:r>
                        <a:rPr lang="es-PE" sz="600" b="0" i="0">
                          <a:effectLst/>
                          <a:latin typeface="Times New Roman" panose="02020603050405020304" pitchFamily="18" charset="0"/>
                        </a:rPr>
                        <a:t>4. El secretario general revisa la documentación relacionada a la solicitud de búsqueda, la cual estará en la misma ventana.  </a:t>
                      </a:r>
                      <a:endParaRPr lang="es-PE" sz="1000" b="0" i="0">
                        <a:effectLst/>
                      </a:endParaRPr>
                    </a:p>
                  </a:txBody>
                  <a:tcPr marL="44127" marR="44127" marT="22063" marB="2206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724976416"/>
                  </a:ext>
                </a:extLst>
              </a:tr>
              <a:tr h="238042">
                <a:tc>
                  <a:txBody>
                    <a:bodyPr/>
                    <a:lstStyle/>
                    <a:p>
                      <a:pPr algn="l" rtl="0" fontAlgn="base"/>
                      <a:r>
                        <a:rPr lang="es-PE" sz="600" b="0" i="0">
                          <a:effectLst/>
                          <a:latin typeface="Times New Roman" panose="02020603050405020304" pitchFamily="18" charset="0"/>
                        </a:rPr>
                        <a:t>5. El secretario general al ver que la solicitud fue atendida de forma exitosa, procede a cambiar el estado de la solicitud a atendida dando click al botón “Atender Solicitud”.  </a:t>
                      </a:r>
                      <a:endParaRPr lang="es-PE" sz="1000" b="0" i="0">
                        <a:effectLst/>
                      </a:endParaRPr>
                    </a:p>
                  </a:txBody>
                  <a:tcPr marL="44127" marR="44127" marT="22063" marB="2206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4214570595"/>
                  </a:ext>
                </a:extLst>
              </a:tr>
              <a:tr h="238042">
                <a:tc>
                  <a:txBody>
                    <a:bodyPr/>
                    <a:lstStyle/>
                    <a:p>
                      <a:pPr algn="l" rtl="0" fontAlgn="base"/>
                      <a:r>
                        <a:rPr lang="es-PE" sz="600" b="0" i="0">
                          <a:effectLst/>
                          <a:latin typeface="Times New Roman" panose="02020603050405020304" pitchFamily="18" charset="0"/>
                        </a:rPr>
                        <a:t>6. El sistema le mostrará un popup al secretario general con un texto “¿Está seguro de que quiere culminar la atención de esta cita?” con dos opciones, “Aceptar” y “Cancelar”.  </a:t>
                      </a:r>
                      <a:endParaRPr lang="es-PE" sz="1000" b="0" i="0">
                        <a:effectLst/>
                      </a:endParaRPr>
                    </a:p>
                  </a:txBody>
                  <a:tcPr marL="44127" marR="44127" marT="22063" marB="2206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494847569"/>
                  </a:ext>
                </a:extLst>
              </a:tr>
              <a:tr h="238042">
                <a:tc>
                  <a:txBody>
                    <a:bodyPr/>
                    <a:lstStyle/>
                    <a:p>
                      <a:pPr algn="l" rtl="0" fontAlgn="base"/>
                      <a:r>
                        <a:rPr lang="es-PE" sz="600" b="0" i="0">
                          <a:effectLst/>
                          <a:latin typeface="Times New Roman" panose="02020603050405020304" pitchFamily="18" charset="0"/>
                        </a:rPr>
                        <a:t>7. Si el secretario general acepta, el sistema muestra otro popup con el texto “¿Quiere enviar estos documentos a la unidad orgánica solicitante por correo?” con dos opciones, “Sí” y “No”.  </a:t>
                      </a:r>
                      <a:endParaRPr lang="es-PE" sz="1000" b="0" i="0">
                        <a:effectLst/>
                      </a:endParaRPr>
                    </a:p>
                  </a:txBody>
                  <a:tcPr marL="44127" marR="44127" marT="22063" marB="2206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626854568"/>
                  </a:ext>
                </a:extLst>
              </a:tr>
              <a:tr h="176776">
                <a:tc>
                  <a:txBody>
                    <a:bodyPr/>
                    <a:lstStyle/>
                    <a:p>
                      <a:pPr algn="l" rtl="0" fontAlgn="base"/>
                      <a:r>
                        <a:rPr lang="es-PE" sz="600" b="0" i="0">
                          <a:effectLst/>
                          <a:latin typeface="Times New Roman" panose="02020603050405020304" pitchFamily="18" charset="0"/>
                        </a:rPr>
                        <a:t>8. Si el secretario general da click en “Sí”, la documentación será enviada al correo registrado previamente en la solicitud de búsqueda.  </a:t>
                      </a:r>
                      <a:endParaRPr lang="es-PE" sz="1000" b="0" i="0">
                        <a:effectLst/>
                      </a:endParaRPr>
                    </a:p>
                  </a:txBody>
                  <a:tcPr marL="44127" marR="44127" marT="22063" marB="2206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4041492492"/>
                  </a:ext>
                </a:extLst>
              </a:tr>
              <a:tr h="139418">
                <a:tc>
                  <a:txBody>
                    <a:bodyPr/>
                    <a:lstStyle/>
                    <a:p>
                      <a:pPr algn="l" rtl="0" fontAlgn="base"/>
                      <a:r>
                        <a:rPr lang="es-PE" sz="600" b="1" i="0">
                          <a:effectLst/>
                          <a:latin typeface="Arial" panose="020B0604020202020204" pitchFamily="34" charset="0"/>
                        </a:rPr>
                        <a:t>2. Flujos Alternativos </a:t>
                      </a:r>
                      <a:r>
                        <a:rPr lang="es-PE" sz="600" b="0" i="0">
                          <a:effectLst/>
                          <a:latin typeface="Arial" panose="020B0604020202020204" pitchFamily="34" charset="0"/>
                        </a:rPr>
                        <a:t> </a:t>
                      </a:r>
                      <a:endParaRPr lang="es-PE" sz="1000" b="0" i="0">
                        <a:effectLst/>
                      </a:endParaRPr>
                    </a:p>
                  </a:txBody>
                  <a:tcPr marL="44127" marR="44127" marT="22063" marB="2206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889942910"/>
                  </a:ext>
                </a:extLst>
              </a:tr>
              <a:tr h="139418">
                <a:tc>
                  <a:txBody>
                    <a:bodyPr/>
                    <a:lstStyle/>
                    <a:p>
                      <a:pPr algn="l" rtl="0" fontAlgn="base"/>
                      <a:r>
                        <a:rPr lang="es-PE" sz="600" b="0" i="1">
                          <a:effectLst/>
                          <a:latin typeface="Arial" panose="020B0604020202020204" pitchFamily="34" charset="0"/>
                        </a:rPr>
                        <a:t>1. El secretario general no acepta culminar la atención de la cita </a:t>
                      </a:r>
                      <a:r>
                        <a:rPr lang="es-PE" sz="600" b="0" i="0">
                          <a:effectLst/>
                          <a:latin typeface="Arial" panose="020B0604020202020204" pitchFamily="34" charset="0"/>
                        </a:rPr>
                        <a:t> </a:t>
                      </a:r>
                      <a:endParaRPr lang="es-PE" sz="1000" b="0" i="0">
                        <a:effectLst/>
                      </a:endParaRPr>
                    </a:p>
                  </a:txBody>
                  <a:tcPr marL="44127" marR="44127" marT="22063" marB="2206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890522625"/>
                  </a:ext>
                </a:extLst>
              </a:tr>
              <a:tr h="244767">
                <a:tc>
                  <a:txBody>
                    <a:bodyPr/>
                    <a:lstStyle/>
                    <a:p>
                      <a:pPr algn="l" rtl="0" fontAlgn="base"/>
                      <a:r>
                        <a:rPr lang="es-PE" sz="600" b="0" i="0">
                          <a:effectLst/>
                          <a:latin typeface="Times New Roman" panose="02020603050405020304" pitchFamily="18" charset="0"/>
                        </a:rPr>
                        <a:t>En caso el secretario general no dé click en “Aceptar” al momento de culminar la atención de la solicitud de búsqueda, esta solicitud no cambiará de estado y no será enviada ninguna documentación al correo relacionado.  </a:t>
                      </a:r>
                      <a:endParaRPr lang="es-PE" sz="1000" b="0" i="0">
                        <a:effectLst/>
                      </a:endParaRPr>
                    </a:p>
                  </a:txBody>
                  <a:tcPr marL="44127" marR="44127" marT="22063" marB="2206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758988717"/>
                  </a:ext>
                </a:extLst>
              </a:tr>
              <a:tr h="176776">
                <a:tc>
                  <a:txBody>
                    <a:bodyPr/>
                    <a:lstStyle/>
                    <a:p>
                      <a:pPr algn="l" rtl="0" fontAlgn="base"/>
                      <a:r>
                        <a:rPr lang="es-PE" sz="600" b="0" i="1">
                          <a:effectLst/>
                          <a:latin typeface="Arial" panose="020B0604020202020204" pitchFamily="34" charset="0"/>
                        </a:rPr>
                        <a:t>2. El secretario general no quiere enviar la documentación al correo relacionado a la solicitud de búsqueda </a:t>
                      </a:r>
                      <a:r>
                        <a:rPr lang="es-PE" sz="600" b="0" i="0">
                          <a:effectLst/>
                          <a:latin typeface="Arial" panose="020B0604020202020204" pitchFamily="34" charset="0"/>
                        </a:rPr>
                        <a:t> </a:t>
                      </a:r>
                      <a:endParaRPr lang="es-PE" sz="1000" b="0" i="0">
                        <a:effectLst/>
                      </a:endParaRPr>
                    </a:p>
                  </a:txBody>
                  <a:tcPr marL="44127" marR="44127" marT="22063" marB="2206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937395610"/>
                  </a:ext>
                </a:extLst>
              </a:tr>
              <a:tr h="244767">
                <a:tc>
                  <a:txBody>
                    <a:bodyPr/>
                    <a:lstStyle/>
                    <a:p>
                      <a:pPr algn="l" rtl="0" fontAlgn="base"/>
                      <a:r>
                        <a:rPr lang="es-PE" sz="600" b="0" i="0">
                          <a:effectLst/>
                          <a:latin typeface="Times New Roman" panose="02020603050405020304" pitchFamily="18" charset="0"/>
                        </a:rPr>
                        <a:t>Si el secretario da click en “No” cuando sale el popup para preguntar si se debería enviar la documentación al correo relacionado, entonces simplemente la documentación no será enviada a ningún correo pero permanecerá en el sistema.  </a:t>
                      </a:r>
                      <a:endParaRPr lang="es-PE" sz="1000" b="0" i="0">
                        <a:effectLst/>
                      </a:endParaRPr>
                    </a:p>
                  </a:txBody>
                  <a:tcPr marL="44127" marR="44127" marT="22063" marB="2206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896723200"/>
                  </a:ext>
                </a:extLst>
              </a:tr>
              <a:tr h="153507">
                <a:tc>
                  <a:txBody>
                    <a:bodyPr/>
                    <a:lstStyle/>
                    <a:p>
                      <a:pPr algn="l" rtl="0" fontAlgn="base"/>
                      <a:r>
                        <a:rPr lang="es-PE" sz="700" b="1" i="0">
                          <a:effectLst/>
                          <a:latin typeface="Arial" panose="020B0604020202020204" pitchFamily="34" charset="0"/>
                        </a:rPr>
                        <a:t>3. Requerimientos Especiales </a:t>
                      </a:r>
                      <a:r>
                        <a:rPr lang="es-PE" sz="700" b="0" i="0">
                          <a:effectLst/>
                          <a:latin typeface="Arial" panose="020B0604020202020204" pitchFamily="34" charset="0"/>
                        </a:rPr>
                        <a:t> </a:t>
                      </a:r>
                      <a:endParaRPr lang="es-PE" sz="1000" b="0" i="0">
                        <a:effectLst/>
                      </a:endParaRPr>
                    </a:p>
                  </a:txBody>
                  <a:tcPr marL="44127" marR="44127" marT="22063" marB="2206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400730659"/>
                  </a:ext>
                </a:extLst>
              </a:tr>
              <a:tr h="139418">
                <a:tc>
                  <a:txBody>
                    <a:bodyPr/>
                    <a:lstStyle/>
                    <a:p>
                      <a:pPr algn="l" rtl="0" fontAlgn="base"/>
                      <a:r>
                        <a:rPr lang="es-PE" sz="600" b="1" i="0">
                          <a:effectLst/>
                          <a:latin typeface="Arial" panose="020B0604020202020204" pitchFamily="34" charset="0"/>
                        </a:rPr>
                        <a:t>1. Enviar por correo documentos </a:t>
                      </a:r>
                      <a:r>
                        <a:rPr lang="es-PE" sz="600" b="0" i="0">
                          <a:effectLst/>
                          <a:latin typeface="Arial" panose="020B0604020202020204" pitchFamily="34" charset="0"/>
                        </a:rPr>
                        <a:t> </a:t>
                      </a:r>
                      <a:endParaRPr lang="es-PE" sz="1000" b="0" i="0">
                        <a:effectLst/>
                      </a:endParaRPr>
                    </a:p>
                  </a:txBody>
                  <a:tcPr marL="44127" marR="44127" marT="22063" marB="2206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984090940"/>
                  </a:ext>
                </a:extLst>
              </a:tr>
              <a:tr h="244767">
                <a:tc>
                  <a:txBody>
                    <a:bodyPr/>
                    <a:lstStyle/>
                    <a:p>
                      <a:pPr algn="l" rtl="0" fontAlgn="base"/>
                      <a:r>
                        <a:rPr lang="es-PE" sz="600" b="0" i="0">
                          <a:effectLst/>
                          <a:latin typeface="Times New Roman" panose="02020603050405020304" pitchFamily="18" charset="0"/>
                        </a:rPr>
                        <a:t>El sistema debe permitir a los actores relacionados poder enviar documentación por correo electrónico, es decir, armar un correo por medio del backend y enviarlo por un mail al correo registrado previamente en la solicitud de búsqueda.  </a:t>
                      </a:r>
                      <a:endParaRPr lang="es-PE" sz="1000" b="0" i="0">
                        <a:effectLst/>
                      </a:endParaRPr>
                    </a:p>
                  </a:txBody>
                  <a:tcPr marL="44127" marR="44127" marT="22063" marB="2206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016231057"/>
                  </a:ext>
                </a:extLst>
              </a:tr>
              <a:tr h="153507">
                <a:tc>
                  <a:txBody>
                    <a:bodyPr/>
                    <a:lstStyle/>
                    <a:p>
                      <a:pPr algn="l" rtl="0" fontAlgn="base"/>
                      <a:r>
                        <a:rPr lang="es-PE" sz="700" b="1" i="0">
                          <a:effectLst/>
                          <a:latin typeface="Arial" panose="020B0604020202020204" pitchFamily="34" charset="0"/>
                        </a:rPr>
                        <a:t>4. Precondiciones </a:t>
                      </a:r>
                      <a:r>
                        <a:rPr lang="es-PE" sz="700" b="0" i="0">
                          <a:effectLst/>
                          <a:latin typeface="Arial" panose="020B0604020202020204" pitchFamily="34" charset="0"/>
                        </a:rPr>
                        <a:t> </a:t>
                      </a:r>
                      <a:endParaRPr lang="es-PE" sz="1000" b="0" i="0">
                        <a:effectLst/>
                      </a:endParaRPr>
                    </a:p>
                  </a:txBody>
                  <a:tcPr marL="44127" marR="44127" marT="22063" marB="2206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878537767"/>
                  </a:ext>
                </a:extLst>
              </a:tr>
              <a:tr h="139418">
                <a:tc>
                  <a:txBody>
                    <a:bodyPr/>
                    <a:lstStyle/>
                    <a:p>
                      <a:pPr algn="l" rtl="0" fontAlgn="base"/>
                      <a:r>
                        <a:rPr lang="es-PE" sz="600" b="1" i="0">
                          <a:effectLst/>
                          <a:latin typeface="Arial" panose="020B0604020202020204" pitchFamily="34" charset="0"/>
                        </a:rPr>
                        <a:t>1. Contener documentación </a:t>
                      </a:r>
                      <a:r>
                        <a:rPr lang="es-PE" sz="600" b="0" i="0">
                          <a:effectLst/>
                          <a:latin typeface="Arial" panose="020B0604020202020204" pitchFamily="34" charset="0"/>
                        </a:rPr>
                        <a:t> </a:t>
                      </a:r>
                      <a:endParaRPr lang="es-PE" sz="1000" b="0" i="0">
                        <a:effectLst/>
                      </a:endParaRPr>
                    </a:p>
                  </a:txBody>
                  <a:tcPr marL="44127" marR="44127" marT="22063" marB="2206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577705384"/>
                  </a:ext>
                </a:extLst>
              </a:tr>
              <a:tr h="176776">
                <a:tc>
                  <a:txBody>
                    <a:bodyPr/>
                    <a:lstStyle/>
                    <a:p>
                      <a:pPr algn="l" rtl="0" fontAlgn="base"/>
                      <a:r>
                        <a:rPr lang="es-PE" sz="600" b="0" i="0">
                          <a:effectLst/>
                          <a:latin typeface="Times New Roman" panose="02020603050405020304" pitchFamily="18" charset="0"/>
                        </a:rPr>
                        <a:t>El usuario debió haber revisado previamente que en el sistema se encuentre registrada la documentación correspondiente a la solicitud de búsqueda.  </a:t>
                      </a:r>
                      <a:endParaRPr lang="es-PE" sz="1000" b="0" i="0">
                        <a:effectLst/>
                      </a:endParaRPr>
                    </a:p>
                  </a:txBody>
                  <a:tcPr marL="44127" marR="44127" marT="22063" marB="2206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4286219263"/>
                  </a:ext>
                </a:extLst>
              </a:tr>
              <a:tr h="139418">
                <a:tc>
                  <a:txBody>
                    <a:bodyPr/>
                    <a:lstStyle/>
                    <a:p>
                      <a:pPr algn="l" rtl="0" fontAlgn="base"/>
                      <a:r>
                        <a:rPr lang="es-PE" sz="600" b="1" i="0">
                          <a:effectLst/>
                          <a:latin typeface="Arial" panose="020B0604020202020204" pitchFamily="34" charset="0"/>
                        </a:rPr>
                        <a:t>2. Tener el estado de la solicitud en “Atendida” </a:t>
                      </a:r>
                      <a:r>
                        <a:rPr lang="es-PE" sz="600" b="0" i="0">
                          <a:effectLst/>
                          <a:latin typeface="Arial" panose="020B0604020202020204" pitchFamily="34" charset="0"/>
                        </a:rPr>
                        <a:t> </a:t>
                      </a:r>
                      <a:endParaRPr lang="es-PE" sz="1000" b="0" i="0">
                        <a:effectLst/>
                      </a:endParaRPr>
                    </a:p>
                  </a:txBody>
                  <a:tcPr marL="44127" marR="44127" marT="22063" marB="2206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799875934"/>
                  </a:ext>
                </a:extLst>
              </a:tr>
              <a:tr h="238042">
                <a:tc>
                  <a:txBody>
                    <a:bodyPr/>
                    <a:lstStyle/>
                    <a:p>
                      <a:pPr algn="l" rtl="0" fontAlgn="base"/>
                      <a:r>
                        <a:rPr lang="es-PE" sz="600" b="0" i="0">
                          <a:effectLst/>
                          <a:latin typeface="Times New Roman" panose="02020603050405020304" pitchFamily="18" charset="0"/>
                        </a:rPr>
                        <a:t>El sistema debería tener previamente en su base de datos la solicitud en estado “Atendida” para que se pueda enviar la documentación correspondiente.  </a:t>
                      </a:r>
                      <a:endParaRPr lang="es-PE" sz="1000" b="0" i="0">
                        <a:effectLst/>
                      </a:endParaRPr>
                    </a:p>
                  </a:txBody>
                  <a:tcPr marL="44127" marR="44127" marT="22063" marB="2206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099202618"/>
                  </a:ext>
                </a:extLst>
              </a:tr>
              <a:tr h="153507">
                <a:tc>
                  <a:txBody>
                    <a:bodyPr/>
                    <a:lstStyle/>
                    <a:p>
                      <a:pPr algn="l" rtl="0" fontAlgn="base"/>
                      <a:r>
                        <a:rPr lang="es-PE" sz="700" b="1" i="0">
                          <a:effectLst/>
                          <a:latin typeface="Arial" panose="020B0604020202020204" pitchFamily="34" charset="0"/>
                        </a:rPr>
                        <a:t>5. Postcondiciones </a:t>
                      </a:r>
                      <a:r>
                        <a:rPr lang="es-PE" sz="700" b="0" i="0">
                          <a:effectLst/>
                          <a:latin typeface="Arial" panose="020B0604020202020204" pitchFamily="34" charset="0"/>
                        </a:rPr>
                        <a:t> </a:t>
                      </a:r>
                      <a:endParaRPr lang="es-PE" sz="1000" b="0" i="0">
                        <a:effectLst/>
                      </a:endParaRPr>
                    </a:p>
                  </a:txBody>
                  <a:tcPr marL="44127" marR="44127" marT="22063" marB="2206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020954187"/>
                  </a:ext>
                </a:extLst>
              </a:tr>
              <a:tr h="139418">
                <a:tc>
                  <a:txBody>
                    <a:bodyPr/>
                    <a:lstStyle/>
                    <a:p>
                      <a:pPr algn="l" rtl="0" fontAlgn="base"/>
                      <a:r>
                        <a:rPr lang="es-PE" sz="600" b="1" i="0">
                          <a:effectLst/>
                          <a:latin typeface="Arial" panose="020B0604020202020204" pitchFamily="34" charset="0"/>
                        </a:rPr>
                        <a:t>1. Registro de envío </a:t>
                      </a:r>
                      <a:r>
                        <a:rPr lang="es-PE" sz="600" b="0" i="0">
                          <a:effectLst/>
                          <a:latin typeface="Arial" panose="020B0604020202020204" pitchFamily="34" charset="0"/>
                        </a:rPr>
                        <a:t> </a:t>
                      </a:r>
                      <a:endParaRPr lang="es-PE" sz="1000" b="0" i="0">
                        <a:effectLst/>
                      </a:endParaRPr>
                    </a:p>
                  </a:txBody>
                  <a:tcPr marL="44127" marR="44127" marT="22063" marB="2206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431432677"/>
                  </a:ext>
                </a:extLst>
              </a:tr>
              <a:tr h="139418">
                <a:tc>
                  <a:txBody>
                    <a:bodyPr/>
                    <a:lstStyle/>
                    <a:p>
                      <a:pPr algn="l" rtl="0" fontAlgn="base"/>
                      <a:r>
                        <a:rPr lang="es-PE" sz="600" b="0" i="0">
                          <a:effectLst/>
                          <a:latin typeface="Times New Roman" panose="02020603050405020304" pitchFamily="18" charset="0"/>
                        </a:rPr>
                        <a:t>El sistema debería tener un registro o log del envío de documentos por correo electrónico.  </a:t>
                      </a:r>
                      <a:endParaRPr lang="es-PE" sz="1000" b="0" i="0">
                        <a:effectLst/>
                      </a:endParaRPr>
                    </a:p>
                  </a:txBody>
                  <a:tcPr marL="44127" marR="44127" marT="22063" marB="2206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397093326"/>
                  </a:ext>
                </a:extLst>
              </a:tr>
              <a:tr h="153507">
                <a:tc>
                  <a:txBody>
                    <a:bodyPr/>
                    <a:lstStyle/>
                    <a:p>
                      <a:pPr algn="l" rtl="0" fontAlgn="base"/>
                      <a:r>
                        <a:rPr lang="es-PE" sz="700" b="1" i="0">
                          <a:effectLst/>
                          <a:latin typeface="Arial" panose="020B0604020202020204" pitchFamily="34" charset="0"/>
                        </a:rPr>
                        <a:t>6. Puntos de Extensión </a:t>
                      </a:r>
                      <a:r>
                        <a:rPr lang="es-PE" sz="700" b="0" i="0">
                          <a:effectLst/>
                          <a:latin typeface="Arial" panose="020B0604020202020204" pitchFamily="34" charset="0"/>
                        </a:rPr>
                        <a:t> </a:t>
                      </a:r>
                      <a:endParaRPr lang="es-PE" sz="1000" b="0" i="0">
                        <a:effectLst/>
                      </a:endParaRPr>
                    </a:p>
                  </a:txBody>
                  <a:tcPr marL="44127" marR="44127" marT="22063" marB="2206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590031326"/>
                  </a:ext>
                </a:extLst>
              </a:tr>
              <a:tr h="139418">
                <a:tc>
                  <a:txBody>
                    <a:bodyPr/>
                    <a:lstStyle/>
                    <a:p>
                      <a:pPr algn="l" rtl="0" fontAlgn="base"/>
                      <a:r>
                        <a:rPr lang="es-PE" sz="600" b="0" i="0" dirty="0">
                          <a:effectLst/>
                          <a:latin typeface="Times New Roman" panose="02020603050405020304" pitchFamily="18" charset="0"/>
                        </a:rPr>
                        <a:t>No hay puntos de extensión relacionados a este caso de uso.  </a:t>
                      </a:r>
                      <a:endParaRPr lang="es-PE" sz="1000" b="0" i="0" dirty="0">
                        <a:effectLst/>
                      </a:endParaRPr>
                    </a:p>
                  </a:txBody>
                  <a:tcPr marL="44127" marR="44127" marT="22063" marB="2206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715884149"/>
                  </a:ext>
                </a:extLst>
              </a:tr>
            </a:tbl>
          </a:graphicData>
        </a:graphic>
      </p:graphicFrame>
      <p:pic>
        <p:nvPicPr>
          <p:cNvPr id="13314" name="Picture 2">
            <a:extLst>
              <a:ext uri="{FF2B5EF4-FFF2-40B4-BE49-F238E27FC236}">
                <a16:creationId xmlns:a16="http://schemas.microsoft.com/office/drawing/2014/main" id="{4E111090-BF98-3C5E-E242-2DF9EF1BE0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378" y="3754858"/>
            <a:ext cx="3938105" cy="3059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291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B03CDE1-A140-10B0-FB9B-41D0BB16A98F}"/>
              </a:ext>
            </a:extLst>
          </p:cNvPr>
          <p:cNvSpPr>
            <a:spLocks noGrp="1"/>
          </p:cNvSpPr>
          <p:nvPr>
            <p:ph type="title"/>
          </p:nvPr>
        </p:nvSpPr>
        <p:spPr>
          <a:xfrm>
            <a:off x="534988" y="303213"/>
            <a:ext cx="9621837" cy="1258887"/>
          </a:xfrm>
        </p:spPr>
        <p:txBody>
          <a:bodyPr/>
          <a:lstStyle/>
          <a:p>
            <a:r>
              <a:rPr lang="en-US" dirty="0" err="1"/>
              <a:t>Mantener</a:t>
            </a:r>
            <a:r>
              <a:rPr lang="en-US" dirty="0"/>
              <a:t> </a:t>
            </a:r>
            <a:r>
              <a:rPr lang="en-US" dirty="0" err="1"/>
              <a:t>Documentacion</a:t>
            </a:r>
            <a:endParaRPr lang="en-US" dirty="0"/>
          </a:p>
        </p:txBody>
      </p:sp>
      <p:sp>
        <p:nvSpPr>
          <p:cNvPr id="12" name="Text Placeholder 2">
            <a:extLst>
              <a:ext uri="{FF2B5EF4-FFF2-40B4-BE49-F238E27FC236}">
                <a16:creationId xmlns:a16="http://schemas.microsoft.com/office/drawing/2014/main" id="{DDAF3C6A-66B6-514C-7765-A66A6A6EA454}"/>
              </a:ext>
            </a:extLst>
          </p:cNvPr>
          <p:cNvSpPr>
            <a:spLocks noGrp="1"/>
          </p:cNvSpPr>
          <p:nvPr>
            <p:ph type="body" idx="1"/>
          </p:nvPr>
        </p:nvSpPr>
        <p:spPr>
          <a:xfrm>
            <a:off x="629382" y="1403573"/>
            <a:ext cx="9145016" cy="1137617"/>
          </a:xfrm>
        </p:spPr>
        <p:txBody>
          <a:bodyPr/>
          <a:lstStyle/>
          <a:p>
            <a:pPr algn="just" rtl="0" fontAlgn="base"/>
            <a:r>
              <a:rPr lang="es-PE" sz="1800" b="0" i="0" dirty="0">
                <a:effectLst/>
                <a:latin typeface="Times New Roman" panose="02020603050405020304" pitchFamily="18" charset="0"/>
              </a:rPr>
              <a:t>El técnico es el principal actor del sistema en este caso de uso, él es capaz de realizar las operaciones básicas del CRUD y mantener documentos que se encuentren tanto en las solicitudes de búsqueda de documentación y en una ventana de mantenimiento puramente hecha para subir, editar, eliminar y listar documentos.   </a:t>
            </a:r>
            <a:endParaRPr lang="es-PE" sz="6000" b="0" i="0" dirty="0">
              <a:effectLst/>
            </a:endParaRPr>
          </a:p>
        </p:txBody>
      </p:sp>
      <p:pic>
        <p:nvPicPr>
          <p:cNvPr id="14338" name="Picture 2">
            <a:extLst>
              <a:ext uri="{FF2B5EF4-FFF2-40B4-BE49-F238E27FC236}">
                <a16:creationId xmlns:a16="http://schemas.microsoft.com/office/drawing/2014/main" id="{87AC9EA5-9214-FBD7-3F6A-D0E46EBBBD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9482" y="2617254"/>
            <a:ext cx="7200800" cy="4216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0559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a:extLst>
              <a:ext uri="{FF2B5EF4-FFF2-40B4-BE49-F238E27FC236}">
                <a16:creationId xmlns:a16="http://schemas.microsoft.com/office/drawing/2014/main" id="{10A9C9C6-9868-943B-8A18-F3388EC6917A}"/>
              </a:ext>
            </a:extLst>
          </p:cNvPr>
          <p:cNvGraphicFramePr>
            <a:graphicFrameLocks noGrp="1"/>
          </p:cNvGraphicFramePr>
          <p:nvPr>
            <p:extLst>
              <p:ext uri="{D42A27DB-BD31-4B8C-83A1-F6EECF244321}">
                <p14:modId xmlns:p14="http://schemas.microsoft.com/office/powerpoint/2010/main" val="1719089888"/>
              </p:ext>
            </p:extLst>
          </p:nvPr>
        </p:nvGraphicFramePr>
        <p:xfrm>
          <a:off x="593378" y="323453"/>
          <a:ext cx="8712968" cy="6426138"/>
        </p:xfrm>
        <a:graphic>
          <a:graphicData uri="http://schemas.openxmlformats.org/drawingml/2006/table">
            <a:tbl>
              <a:tblPr/>
              <a:tblGrid>
                <a:gridCol w="8712968">
                  <a:extLst>
                    <a:ext uri="{9D8B030D-6E8A-4147-A177-3AD203B41FA5}">
                      <a16:colId xmlns:a16="http://schemas.microsoft.com/office/drawing/2014/main" val="2046022791"/>
                    </a:ext>
                  </a:extLst>
                </a:gridCol>
              </a:tblGrid>
              <a:tr h="118817">
                <a:tc>
                  <a:txBody>
                    <a:bodyPr/>
                    <a:lstStyle/>
                    <a:p>
                      <a:pPr algn="l" rtl="0" fontAlgn="base"/>
                      <a:r>
                        <a:rPr lang="es-PE" sz="700" b="1" i="0">
                          <a:solidFill>
                            <a:srgbClr val="FFFFFF"/>
                          </a:solidFill>
                          <a:effectLst/>
                          <a:latin typeface="Arial" panose="020B0604020202020204" pitchFamily="34" charset="0"/>
                        </a:rPr>
                        <a:t>6. Mantener Documentación </a:t>
                      </a:r>
                      <a:r>
                        <a:rPr lang="es-PE" sz="700" b="0" i="0">
                          <a:effectLst/>
                          <a:latin typeface="Arial" panose="020B0604020202020204" pitchFamily="34" charset="0"/>
                        </a:rPr>
                        <a:t> </a:t>
                      </a:r>
                      <a:endParaRPr lang="es-PE" sz="900" b="0" i="0">
                        <a:effectLst/>
                      </a:endParaRPr>
                    </a:p>
                  </a:txBody>
                  <a:tcPr marL="32657" marR="32657" marT="16329" marB="16329"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solidFill>
                      <a:srgbClr val="4472C4"/>
                    </a:solidFill>
                  </a:tcPr>
                </a:tc>
                <a:extLst>
                  <a:ext uri="{0D108BD9-81ED-4DB2-BD59-A6C34878D82A}">
                    <a16:rowId xmlns:a16="http://schemas.microsoft.com/office/drawing/2014/main" val="3617785336"/>
                  </a:ext>
                </a:extLst>
              </a:tr>
              <a:tr h="118817">
                <a:tc>
                  <a:txBody>
                    <a:bodyPr/>
                    <a:lstStyle/>
                    <a:p>
                      <a:pPr algn="l" rtl="0" fontAlgn="base"/>
                      <a:r>
                        <a:rPr lang="es-PE" sz="700" b="1" i="0">
                          <a:effectLst/>
                          <a:latin typeface="Arial" panose="020B0604020202020204" pitchFamily="34" charset="0"/>
                        </a:rPr>
                        <a:t>1. Breve Descripción </a:t>
                      </a:r>
                      <a:r>
                        <a:rPr lang="es-PE" sz="700" b="0" i="0">
                          <a:effectLst/>
                          <a:latin typeface="Arial" panose="020B0604020202020204" pitchFamily="34" charset="0"/>
                        </a:rPr>
                        <a:t> </a:t>
                      </a:r>
                      <a:endParaRPr lang="es-PE" sz="900" b="0" i="0">
                        <a:effectLst/>
                      </a:endParaRPr>
                    </a:p>
                  </a:txBody>
                  <a:tcPr marL="32657" marR="32657" marT="16329" marB="16329"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4112361843"/>
                  </a:ext>
                </a:extLst>
              </a:tr>
              <a:tr h="258380">
                <a:tc>
                  <a:txBody>
                    <a:bodyPr/>
                    <a:lstStyle/>
                    <a:p>
                      <a:pPr algn="l" rtl="0" fontAlgn="base"/>
                      <a:r>
                        <a:rPr lang="es-PE" sz="700" b="0" i="0" dirty="0">
                          <a:effectLst/>
                          <a:latin typeface="Times New Roman" panose="02020603050405020304" pitchFamily="18" charset="0"/>
                        </a:rPr>
                        <a:t>El técnico es el principal actor del sistema en este caso de uso, él es capaz de realizar las operaciones básicas del CRUD y mantener documentos que se encuentren tanto en las solicitudes de búsqueda de documentación y en una ventana de mantenimiento puramente hecha para subir, editar, eliminar y listar documentos.   </a:t>
                      </a:r>
                      <a:endParaRPr lang="es-PE" sz="900" b="0" i="0" dirty="0">
                        <a:effectLst/>
                      </a:endParaRPr>
                    </a:p>
                  </a:txBody>
                  <a:tcPr marL="32657" marR="32657" marT="16329" marB="16329"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810456162"/>
                  </a:ext>
                </a:extLst>
              </a:tr>
              <a:tr h="118817">
                <a:tc>
                  <a:txBody>
                    <a:bodyPr/>
                    <a:lstStyle/>
                    <a:p>
                      <a:pPr algn="l" rtl="0" fontAlgn="base"/>
                      <a:r>
                        <a:rPr lang="es-PE" sz="700" b="1" i="0">
                          <a:effectLst/>
                          <a:latin typeface="Arial" panose="020B0604020202020204" pitchFamily="34" charset="0"/>
                        </a:rPr>
                        <a:t>2. Flujo de Eventos </a:t>
                      </a:r>
                      <a:r>
                        <a:rPr lang="es-PE" sz="700" b="0" i="0">
                          <a:effectLst/>
                          <a:latin typeface="Arial" panose="020B0604020202020204" pitchFamily="34" charset="0"/>
                        </a:rPr>
                        <a:t> </a:t>
                      </a:r>
                      <a:endParaRPr lang="es-PE" sz="900" b="0" i="0">
                        <a:effectLst/>
                      </a:endParaRPr>
                    </a:p>
                  </a:txBody>
                  <a:tcPr marL="32657" marR="32657" marT="16329" marB="16329"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79276738"/>
                  </a:ext>
                </a:extLst>
              </a:tr>
              <a:tr h="118817">
                <a:tc>
                  <a:txBody>
                    <a:bodyPr/>
                    <a:lstStyle/>
                    <a:p>
                      <a:pPr algn="l" rtl="0" fontAlgn="base"/>
                      <a:r>
                        <a:rPr lang="es-PE" sz="700" b="1" i="0">
                          <a:effectLst/>
                          <a:latin typeface="Arial" panose="020B0604020202020204" pitchFamily="34" charset="0"/>
                        </a:rPr>
                        <a:t>1. Flujo Básico </a:t>
                      </a:r>
                      <a:r>
                        <a:rPr lang="es-PE" sz="700" b="0" i="0">
                          <a:effectLst/>
                          <a:latin typeface="Arial" panose="020B0604020202020204" pitchFamily="34" charset="0"/>
                        </a:rPr>
                        <a:t> </a:t>
                      </a:r>
                      <a:endParaRPr lang="es-PE" sz="900" b="0" i="0">
                        <a:effectLst/>
                      </a:endParaRPr>
                    </a:p>
                  </a:txBody>
                  <a:tcPr marL="32657" marR="32657" marT="16329" marB="16329"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714619417"/>
                  </a:ext>
                </a:extLst>
              </a:tr>
              <a:tr h="118817">
                <a:tc>
                  <a:txBody>
                    <a:bodyPr/>
                    <a:lstStyle/>
                    <a:p>
                      <a:pPr algn="l" rtl="0" fontAlgn="base"/>
                      <a:r>
                        <a:rPr lang="es-PE" sz="700" b="0" i="0">
                          <a:effectLst/>
                          <a:latin typeface="Times New Roman" panose="02020603050405020304" pitchFamily="18" charset="0"/>
                        </a:rPr>
                        <a:t>1. El técnico ingresa al sistema.  </a:t>
                      </a:r>
                      <a:endParaRPr lang="es-PE" sz="900" b="0" i="0">
                        <a:effectLst/>
                      </a:endParaRPr>
                    </a:p>
                  </a:txBody>
                  <a:tcPr marL="32657" marR="32657" marT="16329" marB="16329"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447165221"/>
                  </a:ext>
                </a:extLst>
              </a:tr>
              <a:tr h="118817">
                <a:tc>
                  <a:txBody>
                    <a:bodyPr/>
                    <a:lstStyle/>
                    <a:p>
                      <a:pPr algn="l" rtl="0" fontAlgn="base"/>
                      <a:r>
                        <a:rPr lang="es-PE" sz="700" b="0" i="0">
                          <a:effectLst/>
                          <a:latin typeface="Times New Roman" panose="02020603050405020304" pitchFamily="18" charset="0"/>
                        </a:rPr>
                        <a:t>2. El sistema muestra una sección de documentos para que el técnico mantenga documentación.  </a:t>
                      </a:r>
                      <a:endParaRPr lang="es-PE" sz="900" b="0" i="0">
                        <a:effectLst/>
                      </a:endParaRPr>
                    </a:p>
                  </a:txBody>
                  <a:tcPr marL="32657" marR="32657" marT="16329" marB="16329"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958930252"/>
                  </a:ext>
                </a:extLst>
              </a:tr>
              <a:tr h="118817">
                <a:tc>
                  <a:txBody>
                    <a:bodyPr/>
                    <a:lstStyle/>
                    <a:p>
                      <a:pPr algn="l" rtl="0" fontAlgn="base"/>
                      <a:r>
                        <a:rPr lang="es-PE" sz="700" b="0" i="0">
                          <a:effectLst/>
                          <a:latin typeface="Times New Roman" panose="02020603050405020304" pitchFamily="18" charset="0"/>
                        </a:rPr>
                        <a:t>3. El sistema muestra primero una lista de documentos, cada uno con íconos de edición y eliminación.  </a:t>
                      </a:r>
                      <a:endParaRPr lang="es-PE" sz="900" b="0" i="0">
                        <a:effectLst/>
                      </a:endParaRPr>
                    </a:p>
                  </a:txBody>
                  <a:tcPr marL="32657" marR="32657" marT="16329" marB="16329"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732402509"/>
                  </a:ext>
                </a:extLst>
              </a:tr>
              <a:tr h="146041">
                <a:tc>
                  <a:txBody>
                    <a:bodyPr/>
                    <a:lstStyle/>
                    <a:p>
                      <a:pPr algn="l" rtl="0" fontAlgn="base"/>
                      <a:r>
                        <a:rPr lang="es-PE" sz="700" b="0" i="0">
                          <a:effectLst/>
                          <a:latin typeface="Times New Roman" panose="02020603050405020304" pitchFamily="18" charset="0"/>
                        </a:rPr>
                        <a:t>4. El sistema muestra también un botón para agregar documentos y registrar datos importantes que podrían ser de utilidad para otros organismos de Emilima.  </a:t>
                      </a:r>
                      <a:endParaRPr lang="es-PE" sz="900" b="0" i="0">
                        <a:effectLst/>
                      </a:endParaRPr>
                    </a:p>
                  </a:txBody>
                  <a:tcPr marL="32657" marR="32657" marT="16329" marB="16329"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351742774"/>
                  </a:ext>
                </a:extLst>
              </a:tr>
              <a:tr h="118817">
                <a:tc>
                  <a:txBody>
                    <a:bodyPr/>
                    <a:lstStyle/>
                    <a:p>
                      <a:pPr algn="l" rtl="0" fontAlgn="base"/>
                      <a:r>
                        <a:rPr lang="es-PE" sz="700" b="0" i="1">
                          <a:effectLst/>
                          <a:latin typeface="Arial" panose="020B0604020202020204" pitchFamily="34" charset="0"/>
                        </a:rPr>
                        <a:t>1. El técnico da click a “Subir documento” </a:t>
                      </a:r>
                      <a:r>
                        <a:rPr lang="es-PE" sz="700" b="0" i="0">
                          <a:effectLst/>
                          <a:latin typeface="Arial" panose="020B0604020202020204" pitchFamily="34" charset="0"/>
                        </a:rPr>
                        <a:t> </a:t>
                      </a:r>
                      <a:endParaRPr lang="es-PE" sz="900" b="0" i="0">
                        <a:effectLst/>
                      </a:endParaRPr>
                    </a:p>
                  </a:txBody>
                  <a:tcPr marL="32657" marR="32657" marT="16329" marB="16329"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990628573"/>
                  </a:ext>
                </a:extLst>
              </a:tr>
              <a:tr h="118817">
                <a:tc>
                  <a:txBody>
                    <a:bodyPr/>
                    <a:lstStyle/>
                    <a:p>
                      <a:pPr algn="l" rtl="0" fontAlgn="base"/>
                      <a:r>
                        <a:rPr lang="es-PE" sz="700" b="0" i="0">
                          <a:effectLst/>
                          <a:latin typeface="Times New Roman" panose="02020603050405020304" pitchFamily="18" charset="0"/>
                        </a:rPr>
                        <a:t>1. El sistema muestra un popup para subir archivos.  </a:t>
                      </a:r>
                      <a:endParaRPr lang="es-PE" sz="900" b="0" i="0">
                        <a:effectLst/>
                      </a:endParaRPr>
                    </a:p>
                  </a:txBody>
                  <a:tcPr marL="32657" marR="32657" marT="16329" marB="16329"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947358681"/>
                  </a:ext>
                </a:extLst>
              </a:tr>
              <a:tr h="118817">
                <a:tc>
                  <a:txBody>
                    <a:bodyPr/>
                    <a:lstStyle/>
                    <a:p>
                      <a:pPr algn="l" rtl="0" fontAlgn="base"/>
                      <a:r>
                        <a:rPr lang="es-PE" sz="700" b="0" i="0">
                          <a:effectLst/>
                          <a:latin typeface="Times New Roman" panose="02020603050405020304" pitchFamily="18" charset="0"/>
                        </a:rPr>
                        <a:t>2. El técnico da click en el ícono de “+” y automáticamente abre su explorador de archivos del sistema.  </a:t>
                      </a:r>
                      <a:endParaRPr lang="es-PE" sz="900" b="0" i="0">
                        <a:effectLst/>
                      </a:endParaRPr>
                    </a:p>
                  </a:txBody>
                  <a:tcPr marL="32657" marR="32657" marT="16329" marB="16329"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354119155"/>
                  </a:ext>
                </a:extLst>
              </a:tr>
              <a:tr h="118817">
                <a:tc>
                  <a:txBody>
                    <a:bodyPr/>
                    <a:lstStyle/>
                    <a:p>
                      <a:pPr algn="l" rtl="0" fontAlgn="base"/>
                      <a:r>
                        <a:rPr lang="es-PE" sz="700" b="0" i="0">
                          <a:effectLst/>
                          <a:latin typeface="Times New Roman" panose="02020603050405020304" pitchFamily="18" charset="0"/>
                        </a:rPr>
                        <a:t>3. El técnico elige el documento que desea subir.  </a:t>
                      </a:r>
                      <a:endParaRPr lang="es-PE" sz="900" b="0" i="0">
                        <a:effectLst/>
                      </a:endParaRPr>
                    </a:p>
                  </a:txBody>
                  <a:tcPr marL="32657" marR="32657" marT="16329" marB="16329"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039335938"/>
                  </a:ext>
                </a:extLst>
              </a:tr>
              <a:tr h="146041">
                <a:tc>
                  <a:txBody>
                    <a:bodyPr/>
                    <a:lstStyle/>
                    <a:p>
                      <a:pPr algn="l" rtl="0" fontAlgn="base"/>
                      <a:r>
                        <a:rPr lang="es-PE" sz="700" b="0" i="0">
                          <a:effectLst/>
                          <a:latin typeface="Times New Roman" panose="02020603050405020304" pitchFamily="18" charset="0"/>
                        </a:rPr>
                        <a:t>4. El técnico da click en “Aceptar” para finalmente subir el archivo y quede registrado en la base de datos.  </a:t>
                      </a:r>
                      <a:endParaRPr lang="es-PE" sz="900" b="0" i="0">
                        <a:effectLst/>
                      </a:endParaRPr>
                    </a:p>
                  </a:txBody>
                  <a:tcPr marL="32657" marR="32657" marT="16329" marB="16329"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505946346"/>
                  </a:ext>
                </a:extLst>
              </a:tr>
              <a:tr h="258380">
                <a:tc>
                  <a:txBody>
                    <a:bodyPr/>
                    <a:lstStyle/>
                    <a:p>
                      <a:pPr algn="l" rtl="0" fontAlgn="base"/>
                      <a:r>
                        <a:rPr lang="es-PE" sz="700" b="0" i="0">
                          <a:effectLst/>
                          <a:latin typeface="Times New Roman" panose="02020603050405020304" pitchFamily="18" charset="0"/>
                        </a:rPr>
                        <a:t>5. El sistema muestra un nuevo popup con los siguientes campos de texto: nombre, descripción, fecha de creación. También se mostrará una lista desplegable para seleccionar la solicitud a la cual pertenece dicho documento. Luego, un apartado para los documentos o archivos en PDF o el formato que se desee.  </a:t>
                      </a:r>
                      <a:endParaRPr lang="es-PE" sz="900" b="0" i="0">
                        <a:effectLst/>
                      </a:endParaRPr>
                    </a:p>
                  </a:txBody>
                  <a:tcPr marL="32657" marR="32657" marT="16329" marB="16329"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655447123"/>
                  </a:ext>
                </a:extLst>
              </a:tr>
              <a:tr h="118817">
                <a:tc>
                  <a:txBody>
                    <a:bodyPr/>
                    <a:lstStyle/>
                    <a:p>
                      <a:pPr algn="l" rtl="0" fontAlgn="base"/>
                      <a:r>
                        <a:rPr lang="es-PE" sz="700" b="0" i="1">
                          <a:effectLst/>
                          <a:latin typeface="Arial" panose="020B0604020202020204" pitchFamily="34" charset="0"/>
                        </a:rPr>
                        <a:t>2. El técnico da click a “Editar documento” </a:t>
                      </a:r>
                      <a:r>
                        <a:rPr lang="es-PE" sz="700" b="0" i="0">
                          <a:effectLst/>
                          <a:latin typeface="Arial" panose="020B0604020202020204" pitchFamily="34" charset="0"/>
                        </a:rPr>
                        <a:t> </a:t>
                      </a:r>
                      <a:endParaRPr lang="es-PE" sz="900" b="0" i="0">
                        <a:effectLst/>
                      </a:endParaRPr>
                    </a:p>
                  </a:txBody>
                  <a:tcPr marL="32657" marR="32657" marT="16329" marB="16329"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576799891"/>
                  </a:ext>
                </a:extLst>
              </a:tr>
              <a:tr h="258380">
                <a:tc>
                  <a:txBody>
                    <a:bodyPr/>
                    <a:lstStyle/>
                    <a:p>
                      <a:pPr algn="l" rtl="0" fontAlgn="base"/>
                      <a:r>
                        <a:rPr lang="es-PE" sz="700" b="0" i="0">
                          <a:effectLst/>
                          <a:latin typeface="Times New Roman" panose="02020603050405020304" pitchFamily="18" charset="0"/>
                        </a:rPr>
                        <a:t>1. El sistema muestra un popup que contiene los siguientes campos de texto: nombre, descripción, fecha de creación. Se mostrará una lista desplegable para seleccionar la solicitud y un apartado para los documentos o archivos en PDF o el formato que se desee. Todos estos campos serán editables por el técnico.  </a:t>
                      </a:r>
                      <a:endParaRPr lang="es-PE" sz="900" b="0" i="0">
                        <a:effectLst/>
                      </a:endParaRPr>
                    </a:p>
                  </a:txBody>
                  <a:tcPr marL="32657" marR="32657" marT="16329" marB="16329"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828215416"/>
                  </a:ext>
                </a:extLst>
              </a:tr>
              <a:tr h="118817">
                <a:tc>
                  <a:txBody>
                    <a:bodyPr/>
                    <a:lstStyle/>
                    <a:p>
                      <a:pPr algn="l" rtl="0" fontAlgn="base"/>
                      <a:r>
                        <a:rPr lang="es-PE" sz="700" b="0" i="0">
                          <a:effectLst/>
                          <a:latin typeface="Times New Roman" panose="02020603050405020304" pitchFamily="18" charset="0"/>
                        </a:rPr>
                        <a:t>2. El técnico edita la información que crea conveniente del documento y da click en “Actualizar”.  </a:t>
                      </a:r>
                      <a:endParaRPr lang="es-PE" sz="900" b="0" i="0">
                        <a:effectLst/>
                      </a:endParaRPr>
                    </a:p>
                  </a:txBody>
                  <a:tcPr marL="32657" marR="32657" marT="16329" marB="16329"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480350625"/>
                  </a:ext>
                </a:extLst>
              </a:tr>
              <a:tr h="146041">
                <a:tc>
                  <a:txBody>
                    <a:bodyPr/>
                    <a:lstStyle/>
                    <a:p>
                      <a:pPr algn="l" rtl="0" fontAlgn="base"/>
                      <a:r>
                        <a:rPr lang="es-PE" sz="700" b="0" i="0">
                          <a:effectLst/>
                          <a:latin typeface="Times New Roman" panose="02020603050405020304" pitchFamily="18" charset="0"/>
                        </a:rPr>
                        <a:t>3. El sistema vuelve a mostrar el listado de documentos con un popup con el texto “Documento actualizado correctamente”.  </a:t>
                      </a:r>
                      <a:endParaRPr lang="es-PE" sz="900" b="0" i="0">
                        <a:effectLst/>
                      </a:endParaRPr>
                    </a:p>
                  </a:txBody>
                  <a:tcPr marL="32657" marR="32657" marT="16329" marB="16329"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4196527160"/>
                  </a:ext>
                </a:extLst>
              </a:tr>
              <a:tr h="118817">
                <a:tc>
                  <a:txBody>
                    <a:bodyPr/>
                    <a:lstStyle/>
                    <a:p>
                      <a:pPr algn="l" rtl="0" fontAlgn="base"/>
                      <a:r>
                        <a:rPr lang="es-PE" sz="700" b="0" i="1">
                          <a:effectLst/>
                          <a:latin typeface="Arial" panose="020B0604020202020204" pitchFamily="34" charset="0"/>
                        </a:rPr>
                        <a:t>3. El técnico da click a “Eliminar documento” </a:t>
                      </a:r>
                      <a:r>
                        <a:rPr lang="es-PE" sz="700" b="0" i="0">
                          <a:effectLst/>
                          <a:latin typeface="Arial" panose="020B0604020202020204" pitchFamily="34" charset="0"/>
                        </a:rPr>
                        <a:t> </a:t>
                      </a:r>
                      <a:endParaRPr lang="es-PE" sz="900" b="0" i="0">
                        <a:effectLst/>
                      </a:endParaRPr>
                    </a:p>
                  </a:txBody>
                  <a:tcPr marL="32657" marR="32657" marT="16329" marB="16329"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752313350"/>
                  </a:ext>
                </a:extLst>
              </a:tr>
              <a:tr h="179041">
                <a:tc>
                  <a:txBody>
                    <a:bodyPr/>
                    <a:lstStyle/>
                    <a:p>
                      <a:pPr algn="l" rtl="0" fontAlgn="base"/>
                      <a:r>
                        <a:rPr lang="es-PE" sz="700" b="0" i="0">
                          <a:effectLst/>
                          <a:latin typeface="Times New Roman" panose="02020603050405020304" pitchFamily="18" charset="0"/>
                        </a:rPr>
                        <a:t>1. El sistema muestra un popup con el texto “¿Está seguro que desea eliminar este documento? los cambios no se podrán revertir”. Adicionalmente muestra dos botones de “Eliminar” y “Cancelar”.  </a:t>
                      </a:r>
                      <a:endParaRPr lang="es-PE" sz="900" b="0" i="0">
                        <a:effectLst/>
                      </a:endParaRPr>
                    </a:p>
                  </a:txBody>
                  <a:tcPr marL="32657" marR="32657" marT="16329" marB="16329"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907595645"/>
                  </a:ext>
                </a:extLst>
              </a:tr>
              <a:tr h="118817">
                <a:tc>
                  <a:txBody>
                    <a:bodyPr/>
                    <a:lstStyle/>
                    <a:p>
                      <a:pPr algn="l" rtl="0" fontAlgn="base"/>
                      <a:r>
                        <a:rPr lang="es-PE" sz="700" b="0" i="0">
                          <a:effectLst/>
                          <a:latin typeface="Times New Roman" panose="02020603050405020304" pitchFamily="18" charset="0"/>
                        </a:rPr>
                        <a:t>2. El técnico da click a “Eliminar”.  </a:t>
                      </a:r>
                      <a:endParaRPr lang="es-PE" sz="900" b="0" i="0">
                        <a:effectLst/>
                      </a:endParaRPr>
                    </a:p>
                  </a:txBody>
                  <a:tcPr marL="32657" marR="32657" marT="16329" marB="16329"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759329968"/>
                  </a:ext>
                </a:extLst>
              </a:tr>
              <a:tr h="146041">
                <a:tc>
                  <a:txBody>
                    <a:bodyPr/>
                    <a:lstStyle/>
                    <a:p>
                      <a:pPr algn="l" rtl="0" fontAlgn="base"/>
                      <a:r>
                        <a:rPr lang="es-PE" sz="700" b="0" i="0">
                          <a:effectLst/>
                          <a:latin typeface="Times New Roman" panose="02020603050405020304" pitchFamily="18" charset="0"/>
                        </a:rPr>
                        <a:t>3. El sistema muestra otra vez la lista de documentos y un popup con el texto “Documento eliminado correctamente”.  </a:t>
                      </a:r>
                      <a:endParaRPr lang="es-PE" sz="900" b="0" i="0">
                        <a:effectLst/>
                      </a:endParaRPr>
                    </a:p>
                  </a:txBody>
                  <a:tcPr marL="32657" marR="32657" marT="16329" marB="16329"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908188266"/>
                  </a:ext>
                </a:extLst>
              </a:tr>
              <a:tr h="118817">
                <a:tc>
                  <a:txBody>
                    <a:bodyPr/>
                    <a:lstStyle/>
                    <a:p>
                      <a:pPr algn="l" rtl="0" fontAlgn="base"/>
                      <a:r>
                        <a:rPr lang="es-PE" sz="700" b="0" i="1">
                          <a:effectLst/>
                          <a:latin typeface="Arial" panose="020B0604020202020204" pitchFamily="34" charset="0"/>
                        </a:rPr>
                        <a:t>4. El técnico da click a “Descargar documento”  </a:t>
                      </a:r>
                      <a:r>
                        <a:rPr lang="es-PE" sz="700" b="0" i="0">
                          <a:effectLst/>
                          <a:latin typeface="Arial" panose="020B0604020202020204" pitchFamily="34" charset="0"/>
                        </a:rPr>
                        <a:t> </a:t>
                      </a:r>
                      <a:endParaRPr lang="es-PE" sz="900" b="0" i="0">
                        <a:effectLst/>
                      </a:endParaRPr>
                    </a:p>
                  </a:txBody>
                  <a:tcPr marL="32657" marR="32657" marT="16329" marB="16329"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887965418"/>
                  </a:ext>
                </a:extLst>
              </a:tr>
              <a:tr h="202211">
                <a:tc>
                  <a:txBody>
                    <a:bodyPr/>
                    <a:lstStyle/>
                    <a:p>
                      <a:pPr algn="l" rtl="0" fontAlgn="base"/>
                      <a:r>
                        <a:rPr lang="es-PE" sz="700" b="0" i="0">
                          <a:effectLst/>
                          <a:latin typeface="Times New Roman" panose="02020603050405020304" pitchFamily="18" charset="0"/>
                        </a:rPr>
                        <a:t>1. El sistema empieza la descarga del documento en PDF o Word en la computadora del usuario. Esto quiere decir que el técnico no será el único que pueda descargar documentos, sino todos los usuarios registrados en el sistema.  </a:t>
                      </a:r>
                      <a:endParaRPr lang="es-PE" sz="900" b="0" i="0">
                        <a:effectLst/>
                      </a:endParaRPr>
                    </a:p>
                  </a:txBody>
                  <a:tcPr marL="32657" marR="32657" marT="16329" marB="16329"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129670554"/>
                  </a:ext>
                </a:extLst>
              </a:tr>
              <a:tr h="118817">
                <a:tc>
                  <a:txBody>
                    <a:bodyPr/>
                    <a:lstStyle/>
                    <a:p>
                      <a:pPr algn="l" rtl="0" fontAlgn="base"/>
                      <a:r>
                        <a:rPr lang="es-PE" sz="700" b="1" i="0">
                          <a:effectLst/>
                          <a:latin typeface="Arial" panose="020B0604020202020204" pitchFamily="34" charset="0"/>
                        </a:rPr>
                        <a:t>2. Flujos Alternativos </a:t>
                      </a:r>
                      <a:r>
                        <a:rPr lang="es-PE" sz="700" b="0" i="0">
                          <a:effectLst/>
                          <a:latin typeface="Arial" panose="020B0604020202020204" pitchFamily="34" charset="0"/>
                        </a:rPr>
                        <a:t> </a:t>
                      </a:r>
                      <a:endParaRPr lang="es-PE" sz="900" b="0" i="0">
                        <a:effectLst/>
                      </a:endParaRPr>
                    </a:p>
                  </a:txBody>
                  <a:tcPr marL="32657" marR="32657" marT="16329" marB="16329"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4181732284"/>
                  </a:ext>
                </a:extLst>
              </a:tr>
              <a:tr h="118817">
                <a:tc>
                  <a:txBody>
                    <a:bodyPr/>
                    <a:lstStyle/>
                    <a:p>
                      <a:pPr algn="l" rtl="0" fontAlgn="base"/>
                      <a:r>
                        <a:rPr lang="es-PE" sz="700" b="0" i="1">
                          <a:effectLst/>
                          <a:latin typeface="Arial" panose="020B0604020202020204" pitchFamily="34" charset="0"/>
                        </a:rPr>
                        <a:t>1. El técnico ha ingresado datos erróneos </a:t>
                      </a:r>
                      <a:r>
                        <a:rPr lang="es-PE" sz="700" b="0" i="0">
                          <a:effectLst/>
                          <a:latin typeface="Arial" panose="020B0604020202020204" pitchFamily="34" charset="0"/>
                        </a:rPr>
                        <a:t> </a:t>
                      </a:r>
                      <a:endParaRPr lang="es-PE" sz="900" b="0" i="0">
                        <a:effectLst/>
                      </a:endParaRPr>
                    </a:p>
                  </a:txBody>
                  <a:tcPr marL="32657" marR="32657" marT="16329" marB="16329"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63810974"/>
                  </a:ext>
                </a:extLst>
              </a:tr>
              <a:tr h="238720">
                <a:tc>
                  <a:txBody>
                    <a:bodyPr/>
                    <a:lstStyle/>
                    <a:p>
                      <a:pPr algn="l" rtl="0" fontAlgn="base"/>
                      <a:r>
                        <a:rPr lang="es-PE" sz="700" b="0" i="0">
                          <a:effectLst/>
                          <a:latin typeface="Times New Roman" panose="02020603050405020304" pitchFamily="18" charset="0"/>
                        </a:rPr>
                        <a:t>En caso el técnico haya ingresado datos erróneos al momento de subir un nuevo documento o editar un documento que ya estaba registrado, entonces el sistema no va a realizar la acción solicitada y en lugar de ello saltará un mensaje de error diciendo: “No se pudo realizar la operación correctamente”.  </a:t>
                      </a:r>
                      <a:endParaRPr lang="es-PE" sz="900" b="0" i="0">
                        <a:effectLst/>
                      </a:endParaRPr>
                    </a:p>
                  </a:txBody>
                  <a:tcPr marL="32657" marR="32657" marT="16329" marB="16329"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175110857"/>
                  </a:ext>
                </a:extLst>
              </a:tr>
              <a:tr h="118817">
                <a:tc>
                  <a:txBody>
                    <a:bodyPr/>
                    <a:lstStyle/>
                    <a:p>
                      <a:pPr algn="l" rtl="0" fontAlgn="base"/>
                      <a:r>
                        <a:rPr lang="es-PE" sz="700" b="1" i="0">
                          <a:effectLst/>
                          <a:latin typeface="Arial" panose="020B0604020202020204" pitchFamily="34" charset="0"/>
                        </a:rPr>
                        <a:t>3. Requerimientos Especiales </a:t>
                      </a:r>
                      <a:r>
                        <a:rPr lang="es-PE" sz="700" b="0" i="0">
                          <a:effectLst/>
                          <a:latin typeface="Arial" panose="020B0604020202020204" pitchFamily="34" charset="0"/>
                        </a:rPr>
                        <a:t> </a:t>
                      </a:r>
                      <a:endParaRPr lang="es-PE" sz="900" b="0" i="0">
                        <a:effectLst/>
                      </a:endParaRPr>
                    </a:p>
                  </a:txBody>
                  <a:tcPr marL="32657" marR="32657" marT="16329" marB="16329"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203154704"/>
                  </a:ext>
                </a:extLst>
              </a:tr>
              <a:tr h="118817">
                <a:tc>
                  <a:txBody>
                    <a:bodyPr/>
                    <a:lstStyle/>
                    <a:p>
                      <a:pPr algn="l" rtl="0" fontAlgn="base"/>
                      <a:r>
                        <a:rPr lang="es-PE" sz="700" b="1" i="0">
                          <a:effectLst/>
                          <a:latin typeface="Arial" panose="020B0604020202020204" pitchFamily="34" charset="0"/>
                        </a:rPr>
                        <a:t>1. Permitir al usuario acceder a todas las funciones más rápido </a:t>
                      </a:r>
                      <a:r>
                        <a:rPr lang="es-PE" sz="700" b="0" i="0">
                          <a:effectLst/>
                          <a:latin typeface="Arial" panose="020B0604020202020204" pitchFamily="34" charset="0"/>
                        </a:rPr>
                        <a:t> </a:t>
                      </a:r>
                      <a:endParaRPr lang="es-PE" sz="900" b="0" i="0">
                        <a:effectLst/>
                      </a:endParaRPr>
                    </a:p>
                  </a:txBody>
                  <a:tcPr marL="32657" marR="32657" marT="16329" marB="16329"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780721835"/>
                  </a:ext>
                </a:extLst>
              </a:tr>
              <a:tr h="146041">
                <a:tc>
                  <a:txBody>
                    <a:bodyPr/>
                    <a:lstStyle/>
                    <a:p>
                      <a:pPr algn="l" rtl="0" fontAlgn="base"/>
                      <a:r>
                        <a:rPr lang="es-PE" sz="700" b="0" i="0">
                          <a:effectLst/>
                          <a:latin typeface="Times New Roman" panose="02020603050405020304" pitchFamily="18" charset="0"/>
                        </a:rPr>
                        <a:t>El sistema debe estar diseñado para que el técnico acceda a la mayor cantidad de funcionalidades en la menor cantidad de clicks y de tiempo.  </a:t>
                      </a:r>
                      <a:endParaRPr lang="es-PE" sz="900" b="0" i="0">
                        <a:effectLst/>
                      </a:endParaRPr>
                    </a:p>
                  </a:txBody>
                  <a:tcPr marL="32657" marR="32657" marT="16329" marB="16329"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639407783"/>
                  </a:ext>
                </a:extLst>
              </a:tr>
              <a:tr h="118817">
                <a:tc>
                  <a:txBody>
                    <a:bodyPr/>
                    <a:lstStyle/>
                    <a:p>
                      <a:pPr algn="l" rtl="0" fontAlgn="base"/>
                      <a:r>
                        <a:rPr lang="es-PE" sz="700" b="1" i="0">
                          <a:effectLst/>
                          <a:latin typeface="Arial" panose="020B0604020202020204" pitchFamily="34" charset="0"/>
                        </a:rPr>
                        <a:t>4. Precondiciones </a:t>
                      </a:r>
                      <a:r>
                        <a:rPr lang="es-PE" sz="700" b="0" i="0">
                          <a:effectLst/>
                          <a:latin typeface="Arial" panose="020B0604020202020204" pitchFamily="34" charset="0"/>
                        </a:rPr>
                        <a:t> </a:t>
                      </a:r>
                      <a:endParaRPr lang="es-PE" sz="900" b="0" i="0">
                        <a:effectLst/>
                      </a:endParaRPr>
                    </a:p>
                  </a:txBody>
                  <a:tcPr marL="32657" marR="32657" marT="16329" marB="16329"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693057496"/>
                  </a:ext>
                </a:extLst>
              </a:tr>
              <a:tr h="118817">
                <a:tc>
                  <a:txBody>
                    <a:bodyPr/>
                    <a:lstStyle/>
                    <a:p>
                      <a:pPr algn="l" rtl="0" fontAlgn="base"/>
                      <a:r>
                        <a:rPr lang="es-PE" sz="700" b="1" i="0">
                          <a:effectLst/>
                          <a:latin typeface="Arial" panose="020B0604020202020204" pitchFamily="34" charset="0"/>
                        </a:rPr>
                        <a:t>1. Iniciar sesión </a:t>
                      </a:r>
                      <a:r>
                        <a:rPr lang="es-PE" sz="700" b="0" i="0">
                          <a:effectLst/>
                          <a:latin typeface="Arial" panose="020B0604020202020204" pitchFamily="34" charset="0"/>
                        </a:rPr>
                        <a:t> </a:t>
                      </a:r>
                      <a:endParaRPr lang="es-PE" sz="900" b="0" i="0">
                        <a:effectLst/>
                      </a:endParaRPr>
                    </a:p>
                  </a:txBody>
                  <a:tcPr marL="32657" marR="32657" marT="16329" marB="16329"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003071826"/>
                  </a:ext>
                </a:extLst>
              </a:tr>
              <a:tr h="118817">
                <a:tc>
                  <a:txBody>
                    <a:bodyPr/>
                    <a:lstStyle/>
                    <a:p>
                      <a:pPr algn="l" rtl="0" fontAlgn="base"/>
                      <a:r>
                        <a:rPr lang="es-PE" sz="700" b="0" i="0">
                          <a:effectLst/>
                          <a:latin typeface="Times New Roman" panose="02020603050405020304" pitchFamily="18" charset="0"/>
                        </a:rPr>
                        <a:t>El técnico debió ingresar al sistema con sus credenciales y el rol de técnico.  </a:t>
                      </a:r>
                      <a:endParaRPr lang="es-PE" sz="900" b="0" i="0">
                        <a:effectLst/>
                      </a:endParaRPr>
                    </a:p>
                  </a:txBody>
                  <a:tcPr marL="32657" marR="32657" marT="16329" marB="16329"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07474035"/>
                  </a:ext>
                </a:extLst>
              </a:tr>
              <a:tr h="118817">
                <a:tc>
                  <a:txBody>
                    <a:bodyPr/>
                    <a:lstStyle/>
                    <a:p>
                      <a:pPr algn="l" rtl="0" fontAlgn="base"/>
                      <a:r>
                        <a:rPr lang="es-PE" sz="700" b="1" i="0">
                          <a:effectLst/>
                          <a:latin typeface="Arial" panose="020B0604020202020204" pitchFamily="34" charset="0"/>
                        </a:rPr>
                        <a:t>2. Tener documentos registrados en el sistema </a:t>
                      </a:r>
                      <a:r>
                        <a:rPr lang="es-PE" sz="700" b="0" i="0">
                          <a:effectLst/>
                          <a:latin typeface="Arial" panose="020B0604020202020204" pitchFamily="34" charset="0"/>
                        </a:rPr>
                        <a:t> </a:t>
                      </a:r>
                      <a:endParaRPr lang="es-PE" sz="900" b="0" i="0">
                        <a:effectLst/>
                      </a:endParaRPr>
                    </a:p>
                  </a:txBody>
                  <a:tcPr marL="32657" marR="32657" marT="16329" marB="16329"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350774101"/>
                  </a:ext>
                </a:extLst>
              </a:tr>
              <a:tr h="238720">
                <a:tc>
                  <a:txBody>
                    <a:bodyPr/>
                    <a:lstStyle/>
                    <a:p>
                      <a:pPr algn="l" rtl="0" fontAlgn="base"/>
                      <a:r>
                        <a:rPr lang="es-PE" sz="700" b="0" i="0">
                          <a:effectLst/>
                          <a:latin typeface="Times New Roman" panose="02020603050405020304" pitchFamily="18" charset="0"/>
                        </a:rPr>
                        <a:t>El sistema debería tener previamente documentos registrados en la base de datos para que se puedan aprovechar al máximo las funcionalidades de descargar, editar y eliminar documentos, en caso no se tengan documentos registrados solo se tendrá acceso a la función de subir documentos.  </a:t>
                      </a:r>
                      <a:endParaRPr lang="es-PE" sz="900" b="0" i="0">
                        <a:effectLst/>
                      </a:endParaRPr>
                    </a:p>
                  </a:txBody>
                  <a:tcPr marL="32657" marR="32657" marT="16329" marB="16329"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8628396"/>
                  </a:ext>
                </a:extLst>
              </a:tr>
              <a:tr h="118817">
                <a:tc>
                  <a:txBody>
                    <a:bodyPr/>
                    <a:lstStyle/>
                    <a:p>
                      <a:pPr algn="l" rtl="0" fontAlgn="base"/>
                      <a:r>
                        <a:rPr lang="es-PE" sz="700" b="1" i="0">
                          <a:effectLst/>
                          <a:latin typeface="Arial" panose="020B0604020202020204" pitchFamily="34" charset="0"/>
                        </a:rPr>
                        <a:t>5. Postcondiciones </a:t>
                      </a:r>
                      <a:r>
                        <a:rPr lang="es-PE" sz="700" b="0" i="0">
                          <a:effectLst/>
                          <a:latin typeface="Arial" panose="020B0604020202020204" pitchFamily="34" charset="0"/>
                        </a:rPr>
                        <a:t> </a:t>
                      </a:r>
                      <a:endParaRPr lang="es-PE" sz="900" b="0" i="0">
                        <a:effectLst/>
                      </a:endParaRPr>
                    </a:p>
                  </a:txBody>
                  <a:tcPr marL="32657" marR="32657" marT="16329" marB="16329"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874189515"/>
                  </a:ext>
                </a:extLst>
              </a:tr>
              <a:tr h="118817">
                <a:tc>
                  <a:txBody>
                    <a:bodyPr/>
                    <a:lstStyle/>
                    <a:p>
                      <a:pPr algn="l" rtl="0" fontAlgn="base"/>
                      <a:r>
                        <a:rPr lang="es-PE" sz="700" b="1" i="0">
                          <a:effectLst/>
                          <a:latin typeface="Arial" panose="020B0604020202020204" pitchFamily="34" charset="0"/>
                        </a:rPr>
                        <a:t>1. Actualización de la base de datos de documentos </a:t>
                      </a:r>
                      <a:r>
                        <a:rPr lang="es-PE" sz="700" b="0" i="0">
                          <a:effectLst/>
                          <a:latin typeface="Arial" panose="020B0604020202020204" pitchFamily="34" charset="0"/>
                        </a:rPr>
                        <a:t> </a:t>
                      </a:r>
                      <a:endParaRPr lang="es-PE" sz="900" b="0" i="0">
                        <a:effectLst/>
                      </a:endParaRPr>
                    </a:p>
                  </a:txBody>
                  <a:tcPr marL="32657" marR="32657" marT="16329" marB="16329"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881107417"/>
                  </a:ext>
                </a:extLst>
              </a:tr>
              <a:tr h="146041">
                <a:tc>
                  <a:txBody>
                    <a:bodyPr/>
                    <a:lstStyle/>
                    <a:p>
                      <a:pPr algn="l" rtl="0" fontAlgn="base"/>
                      <a:r>
                        <a:rPr lang="es-PE" sz="700" b="0" i="0">
                          <a:effectLst/>
                          <a:latin typeface="Times New Roman" panose="02020603050405020304" pitchFamily="18" charset="0"/>
                        </a:rPr>
                        <a:t>El sistema debería actualizar la base de datos que contiene todos los documentos registrados en el sistema.  </a:t>
                      </a:r>
                      <a:endParaRPr lang="es-PE" sz="900" b="0" i="0">
                        <a:effectLst/>
                      </a:endParaRPr>
                    </a:p>
                  </a:txBody>
                  <a:tcPr marL="32657" marR="32657" marT="16329" marB="16329"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643158295"/>
                  </a:ext>
                </a:extLst>
              </a:tr>
              <a:tr h="118817">
                <a:tc>
                  <a:txBody>
                    <a:bodyPr/>
                    <a:lstStyle/>
                    <a:p>
                      <a:pPr algn="l" rtl="0" fontAlgn="base"/>
                      <a:r>
                        <a:rPr lang="es-PE" sz="700" b="1" i="0">
                          <a:effectLst/>
                          <a:latin typeface="Arial" panose="020B0604020202020204" pitchFamily="34" charset="0"/>
                        </a:rPr>
                        <a:t>6. Puntos de Extensión </a:t>
                      </a:r>
                      <a:r>
                        <a:rPr lang="es-PE" sz="700" b="0" i="0">
                          <a:effectLst/>
                          <a:latin typeface="Arial" panose="020B0604020202020204" pitchFamily="34" charset="0"/>
                        </a:rPr>
                        <a:t> </a:t>
                      </a:r>
                      <a:endParaRPr lang="es-PE" sz="900" b="0" i="0">
                        <a:effectLst/>
                      </a:endParaRPr>
                    </a:p>
                  </a:txBody>
                  <a:tcPr marL="32657" marR="32657" marT="16329" marB="16329"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486436644"/>
                  </a:ext>
                </a:extLst>
              </a:tr>
              <a:tr h="118817">
                <a:tc>
                  <a:txBody>
                    <a:bodyPr/>
                    <a:lstStyle/>
                    <a:p>
                      <a:pPr algn="l" rtl="0" fontAlgn="base"/>
                      <a:r>
                        <a:rPr lang="es-PE" sz="700" b="0" i="0" dirty="0">
                          <a:effectLst/>
                          <a:latin typeface="Times New Roman" panose="02020603050405020304" pitchFamily="18" charset="0"/>
                        </a:rPr>
                        <a:t>No hay puntos de extensión relacionados a este caso de uso.  </a:t>
                      </a:r>
                      <a:endParaRPr lang="es-PE" sz="900" b="0" i="0" dirty="0">
                        <a:effectLst/>
                      </a:endParaRPr>
                    </a:p>
                  </a:txBody>
                  <a:tcPr marL="32657" marR="32657" marT="16329" marB="16329"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968532485"/>
                  </a:ext>
                </a:extLst>
              </a:tr>
            </a:tbl>
          </a:graphicData>
        </a:graphic>
      </p:graphicFrame>
    </p:spTree>
    <p:extLst>
      <p:ext uri="{BB962C8B-B14F-4D97-AF65-F5344CB8AC3E}">
        <p14:creationId xmlns:p14="http://schemas.microsoft.com/office/powerpoint/2010/main" val="2128590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B03CDE1-A140-10B0-FB9B-41D0BB16A98F}"/>
              </a:ext>
            </a:extLst>
          </p:cNvPr>
          <p:cNvSpPr>
            <a:spLocks noGrp="1"/>
          </p:cNvSpPr>
          <p:nvPr>
            <p:ph type="title"/>
          </p:nvPr>
        </p:nvSpPr>
        <p:spPr>
          <a:xfrm>
            <a:off x="534988" y="303213"/>
            <a:ext cx="9621837" cy="1258887"/>
          </a:xfrm>
        </p:spPr>
        <p:txBody>
          <a:bodyPr/>
          <a:lstStyle/>
          <a:p>
            <a:r>
              <a:rPr lang="en-US" dirty="0" err="1"/>
              <a:t>Subir</a:t>
            </a:r>
            <a:r>
              <a:rPr lang="en-US" dirty="0"/>
              <a:t> </a:t>
            </a:r>
            <a:r>
              <a:rPr lang="en-US" dirty="0" err="1"/>
              <a:t>Documentos</a:t>
            </a:r>
            <a:endParaRPr lang="en-US" dirty="0"/>
          </a:p>
        </p:txBody>
      </p:sp>
      <p:sp>
        <p:nvSpPr>
          <p:cNvPr id="12" name="Text Placeholder 2">
            <a:extLst>
              <a:ext uri="{FF2B5EF4-FFF2-40B4-BE49-F238E27FC236}">
                <a16:creationId xmlns:a16="http://schemas.microsoft.com/office/drawing/2014/main" id="{DDAF3C6A-66B6-514C-7765-A66A6A6EA454}"/>
              </a:ext>
            </a:extLst>
          </p:cNvPr>
          <p:cNvSpPr>
            <a:spLocks noGrp="1"/>
          </p:cNvSpPr>
          <p:nvPr>
            <p:ph type="body" idx="1"/>
          </p:nvPr>
        </p:nvSpPr>
        <p:spPr>
          <a:xfrm>
            <a:off x="642603" y="1562100"/>
            <a:ext cx="3695191" cy="2326766"/>
          </a:xfrm>
        </p:spPr>
        <p:txBody>
          <a:bodyPr/>
          <a:lstStyle/>
          <a:p>
            <a:pPr algn="just" rtl="0" fontAlgn="base"/>
            <a:r>
              <a:rPr lang="es-PE" sz="1800" b="0" i="0" dirty="0">
                <a:effectLst/>
                <a:latin typeface="Times New Roman" panose="02020603050405020304" pitchFamily="18" charset="0"/>
              </a:rPr>
              <a:t>La función del sistema que nos permite mantener la documentación tiene añadida esta funcionalidad de subir documentos en el sistema para tenerlos almacenados en un servidor el cual no necesariamente debe ser físico, sino en la nube, y que facilite el acceso a la información de documentos a los empleados autorizados de </a:t>
            </a:r>
            <a:r>
              <a:rPr lang="es-PE" sz="1800" b="0" i="0" dirty="0" err="1">
                <a:effectLst/>
                <a:latin typeface="Times New Roman" panose="02020603050405020304" pitchFamily="18" charset="0"/>
              </a:rPr>
              <a:t>Emilima</a:t>
            </a:r>
            <a:r>
              <a:rPr lang="es-PE" sz="1800" b="0" i="0" dirty="0">
                <a:effectLst/>
                <a:latin typeface="Times New Roman" panose="02020603050405020304" pitchFamily="18" charset="0"/>
              </a:rPr>
              <a:t>.  </a:t>
            </a:r>
            <a:endParaRPr lang="es-PE" sz="7200" b="0" i="0" dirty="0">
              <a:effectLst/>
            </a:endParaRPr>
          </a:p>
        </p:txBody>
      </p:sp>
      <p:graphicFrame>
        <p:nvGraphicFramePr>
          <p:cNvPr id="3" name="Tabla 2">
            <a:extLst>
              <a:ext uri="{FF2B5EF4-FFF2-40B4-BE49-F238E27FC236}">
                <a16:creationId xmlns:a16="http://schemas.microsoft.com/office/drawing/2014/main" id="{604E20A3-2487-B53D-8884-18CC38846A62}"/>
              </a:ext>
            </a:extLst>
          </p:cNvPr>
          <p:cNvGraphicFramePr>
            <a:graphicFrameLocks noGrp="1"/>
          </p:cNvGraphicFramePr>
          <p:nvPr>
            <p:extLst>
              <p:ext uri="{D42A27DB-BD31-4B8C-83A1-F6EECF244321}">
                <p14:modId xmlns:p14="http://schemas.microsoft.com/office/powerpoint/2010/main" val="868711549"/>
              </p:ext>
            </p:extLst>
          </p:nvPr>
        </p:nvGraphicFramePr>
        <p:xfrm>
          <a:off x="4947223" y="1479705"/>
          <a:ext cx="5392261" cy="5504692"/>
        </p:xfrm>
        <a:graphic>
          <a:graphicData uri="http://schemas.openxmlformats.org/drawingml/2006/table">
            <a:tbl>
              <a:tblPr/>
              <a:tblGrid>
                <a:gridCol w="5392261">
                  <a:extLst>
                    <a:ext uri="{9D8B030D-6E8A-4147-A177-3AD203B41FA5}">
                      <a16:colId xmlns:a16="http://schemas.microsoft.com/office/drawing/2014/main" val="3388297109"/>
                    </a:ext>
                  </a:extLst>
                </a:gridCol>
              </a:tblGrid>
              <a:tr h="144765">
                <a:tc>
                  <a:txBody>
                    <a:bodyPr/>
                    <a:lstStyle/>
                    <a:p>
                      <a:pPr algn="l" rtl="0" fontAlgn="base"/>
                      <a:r>
                        <a:rPr lang="es-PE" sz="800" b="1" i="0">
                          <a:solidFill>
                            <a:srgbClr val="FFFFFF"/>
                          </a:solidFill>
                          <a:effectLst/>
                          <a:latin typeface="Arial" panose="020B0604020202020204" pitchFamily="34" charset="0"/>
                        </a:rPr>
                        <a:t>7. Subir Documentos </a:t>
                      </a:r>
                      <a:r>
                        <a:rPr lang="es-PE" sz="800" b="0" i="0">
                          <a:effectLst/>
                          <a:latin typeface="Arial" panose="020B0604020202020204" pitchFamily="34" charset="0"/>
                        </a:rPr>
                        <a:t> </a:t>
                      </a:r>
                      <a:endParaRPr lang="es-PE" sz="1050" b="0" i="0">
                        <a:effectLst/>
                      </a:endParaRPr>
                    </a:p>
                  </a:txBody>
                  <a:tcPr marL="48255" marR="48255" marT="24127" marB="24127"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solidFill>
                      <a:srgbClr val="4472C4"/>
                    </a:solidFill>
                  </a:tcPr>
                </a:tc>
                <a:extLst>
                  <a:ext uri="{0D108BD9-81ED-4DB2-BD59-A6C34878D82A}">
                    <a16:rowId xmlns:a16="http://schemas.microsoft.com/office/drawing/2014/main" val="2492177521"/>
                  </a:ext>
                </a:extLst>
              </a:tr>
              <a:tr h="128680">
                <a:tc>
                  <a:txBody>
                    <a:bodyPr/>
                    <a:lstStyle/>
                    <a:p>
                      <a:pPr algn="l" rtl="0" fontAlgn="base"/>
                      <a:r>
                        <a:rPr lang="es-PE" sz="700" b="1" i="0">
                          <a:effectLst/>
                          <a:latin typeface="Arial" panose="020B0604020202020204" pitchFamily="34" charset="0"/>
                        </a:rPr>
                        <a:t>1. Breve Descripción </a:t>
                      </a:r>
                      <a:r>
                        <a:rPr lang="es-PE" sz="700" b="0" i="0">
                          <a:effectLst/>
                          <a:latin typeface="Arial" panose="020B0604020202020204" pitchFamily="34" charset="0"/>
                        </a:rPr>
                        <a:t> </a:t>
                      </a:r>
                      <a:endParaRPr lang="es-PE" sz="1050" b="0" i="0">
                        <a:effectLst/>
                      </a:endParaRPr>
                    </a:p>
                  </a:txBody>
                  <a:tcPr marL="48255" marR="48255" marT="24127" marB="24127"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347661106"/>
                  </a:ext>
                </a:extLst>
              </a:tr>
              <a:tr h="369954">
                <a:tc>
                  <a:txBody>
                    <a:bodyPr/>
                    <a:lstStyle/>
                    <a:p>
                      <a:pPr algn="l" rtl="0" fontAlgn="base"/>
                      <a:r>
                        <a:rPr lang="es-PE" sz="700" b="0" i="0" dirty="0">
                          <a:effectLst/>
                          <a:latin typeface="Times New Roman" panose="02020603050405020304" pitchFamily="18" charset="0"/>
                        </a:rPr>
                        <a:t>La función del sistema que nos permite mantener la documentación tiene añadida esta funcionalidad de subir documentos en el sistema para tenerlos almacenados en un servidor el cual no necesariamente debe ser físico, sino en la nube, y que facilite el acceso a la información de documentos a los empleados autorizados de </a:t>
                      </a:r>
                      <a:r>
                        <a:rPr lang="es-PE" sz="700" b="0" i="0" dirty="0" err="1">
                          <a:effectLst/>
                          <a:latin typeface="Times New Roman" panose="02020603050405020304" pitchFamily="18" charset="0"/>
                        </a:rPr>
                        <a:t>Emilima</a:t>
                      </a:r>
                      <a:r>
                        <a:rPr lang="es-PE" sz="700" b="0" i="0" dirty="0">
                          <a:effectLst/>
                          <a:latin typeface="Times New Roman" panose="02020603050405020304" pitchFamily="18" charset="0"/>
                        </a:rPr>
                        <a:t>.  </a:t>
                      </a:r>
                      <a:endParaRPr lang="es-PE" sz="1050" b="0" i="0" dirty="0">
                        <a:effectLst/>
                      </a:endParaRPr>
                    </a:p>
                  </a:txBody>
                  <a:tcPr marL="48255" marR="48255" marT="24127" marB="24127"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4017785467"/>
                  </a:ext>
                </a:extLst>
              </a:tr>
              <a:tr h="144765">
                <a:tc>
                  <a:txBody>
                    <a:bodyPr/>
                    <a:lstStyle/>
                    <a:p>
                      <a:pPr algn="l" rtl="0" fontAlgn="base"/>
                      <a:r>
                        <a:rPr lang="es-PE" sz="800" b="1" i="0">
                          <a:effectLst/>
                          <a:latin typeface="Arial" panose="020B0604020202020204" pitchFamily="34" charset="0"/>
                        </a:rPr>
                        <a:t>2. Flujo de Eventos </a:t>
                      </a:r>
                      <a:r>
                        <a:rPr lang="es-PE" sz="800" b="0" i="0">
                          <a:effectLst/>
                          <a:latin typeface="Arial" panose="020B0604020202020204" pitchFamily="34" charset="0"/>
                        </a:rPr>
                        <a:t> </a:t>
                      </a:r>
                      <a:endParaRPr lang="es-PE" sz="1050" b="0" i="0">
                        <a:effectLst/>
                      </a:endParaRPr>
                    </a:p>
                  </a:txBody>
                  <a:tcPr marL="48255" marR="48255" marT="24127" marB="24127"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834250610"/>
                  </a:ext>
                </a:extLst>
              </a:tr>
              <a:tr h="128680">
                <a:tc>
                  <a:txBody>
                    <a:bodyPr/>
                    <a:lstStyle/>
                    <a:p>
                      <a:pPr algn="l" rtl="0" fontAlgn="base"/>
                      <a:r>
                        <a:rPr lang="es-PE" sz="700" b="1" i="0">
                          <a:effectLst/>
                          <a:latin typeface="Arial" panose="020B0604020202020204" pitchFamily="34" charset="0"/>
                        </a:rPr>
                        <a:t>1. Flujo Básico </a:t>
                      </a:r>
                      <a:r>
                        <a:rPr lang="es-PE" sz="700" b="0" i="0">
                          <a:effectLst/>
                          <a:latin typeface="Arial" panose="020B0604020202020204" pitchFamily="34" charset="0"/>
                        </a:rPr>
                        <a:t> </a:t>
                      </a:r>
                      <a:endParaRPr lang="es-PE" sz="1050" b="0" i="0">
                        <a:effectLst/>
                      </a:endParaRPr>
                    </a:p>
                  </a:txBody>
                  <a:tcPr marL="48255" marR="48255" marT="24127" marB="24127"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4034736060"/>
                  </a:ext>
                </a:extLst>
              </a:tr>
              <a:tr h="128680">
                <a:tc>
                  <a:txBody>
                    <a:bodyPr/>
                    <a:lstStyle/>
                    <a:p>
                      <a:pPr algn="l" rtl="0" fontAlgn="base"/>
                      <a:r>
                        <a:rPr lang="es-PE" sz="700" b="0" i="0">
                          <a:effectLst/>
                          <a:latin typeface="Times New Roman" panose="02020603050405020304" pitchFamily="18" charset="0"/>
                        </a:rPr>
                        <a:t>1. El técnico ingresa al sistema.  </a:t>
                      </a:r>
                      <a:endParaRPr lang="es-PE" sz="1050" b="0" i="0">
                        <a:effectLst/>
                      </a:endParaRPr>
                    </a:p>
                  </a:txBody>
                  <a:tcPr marL="48255" marR="48255" marT="24127" marB="24127"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821821025"/>
                  </a:ext>
                </a:extLst>
              </a:tr>
              <a:tr h="128680">
                <a:tc>
                  <a:txBody>
                    <a:bodyPr/>
                    <a:lstStyle/>
                    <a:p>
                      <a:pPr algn="l" rtl="0" fontAlgn="base"/>
                      <a:r>
                        <a:rPr lang="es-PE" sz="700" b="0" i="0">
                          <a:effectLst/>
                          <a:latin typeface="Times New Roman" panose="02020603050405020304" pitchFamily="18" charset="0"/>
                        </a:rPr>
                        <a:t>2. El sistema muestra una sección de documentos para que el técnico mantenga documentación.  </a:t>
                      </a:r>
                      <a:endParaRPr lang="es-PE" sz="1050" b="0" i="0">
                        <a:effectLst/>
                      </a:endParaRPr>
                    </a:p>
                  </a:txBody>
                  <a:tcPr marL="48255" marR="48255" marT="24127" marB="24127"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04569651"/>
                  </a:ext>
                </a:extLst>
              </a:tr>
              <a:tr h="209104">
                <a:tc>
                  <a:txBody>
                    <a:bodyPr/>
                    <a:lstStyle/>
                    <a:p>
                      <a:pPr algn="l" rtl="0" fontAlgn="base"/>
                      <a:r>
                        <a:rPr lang="es-PE" sz="700" b="0" i="0">
                          <a:effectLst/>
                          <a:latin typeface="Times New Roman" panose="02020603050405020304" pitchFamily="18" charset="0"/>
                        </a:rPr>
                        <a:t>3. El sistema muestra la vista de mantenimiento de documentos, la cual tiene un botón en la parte superior para subir documentos.  </a:t>
                      </a:r>
                      <a:endParaRPr lang="es-PE" sz="1050" b="0" i="0">
                        <a:effectLst/>
                      </a:endParaRPr>
                    </a:p>
                  </a:txBody>
                  <a:tcPr marL="48255" marR="48255" marT="24127" marB="24127"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555089443"/>
                  </a:ext>
                </a:extLst>
              </a:tr>
              <a:tr h="128680">
                <a:tc>
                  <a:txBody>
                    <a:bodyPr/>
                    <a:lstStyle/>
                    <a:p>
                      <a:pPr algn="l" rtl="0" fontAlgn="base"/>
                      <a:r>
                        <a:rPr lang="es-PE" sz="700" b="0" i="0">
                          <a:effectLst/>
                          <a:latin typeface="Times New Roman" panose="02020603050405020304" pitchFamily="18" charset="0"/>
                        </a:rPr>
                        <a:t>4. Cuando el técnico da click al botón, se muestra un modal para registrar documentos.  </a:t>
                      </a:r>
                      <a:endParaRPr lang="es-PE" sz="1050" b="0" i="0">
                        <a:effectLst/>
                      </a:endParaRPr>
                    </a:p>
                  </a:txBody>
                  <a:tcPr marL="48255" marR="48255" marT="24127" marB="24127"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4223394392"/>
                  </a:ext>
                </a:extLst>
              </a:tr>
              <a:tr h="209104">
                <a:tc>
                  <a:txBody>
                    <a:bodyPr/>
                    <a:lstStyle/>
                    <a:p>
                      <a:pPr algn="l" rtl="0" fontAlgn="base"/>
                      <a:r>
                        <a:rPr lang="es-PE" sz="700" b="0" i="0">
                          <a:effectLst/>
                          <a:latin typeface="Times New Roman" panose="02020603050405020304" pitchFamily="18" charset="0"/>
                        </a:rPr>
                        <a:t>5. Este modal tiene un campo el cual permite al técnico subir un documento en formato PDF o Word, pero nunca otro tipo de documento.  </a:t>
                      </a:r>
                      <a:endParaRPr lang="es-PE" sz="1050" b="0" i="0">
                        <a:effectLst/>
                      </a:endParaRPr>
                    </a:p>
                  </a:txBody>
                  <a:tcPr marL="48255" marR="48255" marT="24127" marB="24127"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625136454"/>
                  </a:ext>
                </a:extLst>
              </a:tr>
              <a:tr h="209104">
                <a:tc>
                  <a:txBody>
                    <a:bodyPr/>
                    <a:lstStyle/>
                    <a:p>
                      <a:pPr algn="l" rtl="0" fontAlgn="base"/>
                      <a:r>
                        <a:rPr lang="es-PE" sz="700" b="0" i="0">
                          <a:effectLst/>
                          <a:latin typeface="Times New Roman" panose="02020603050405020304" pitchFamily="18" charset="0"/>
                        </a:rPr>
                        <a:t>6. El técnico completa toda la información necesaria para registrar el documento y da click en “Aceptar”.  </a:t>
                      </a:r>
                      <a:endParaRPr lang="es-PE" sz="1050" b="0" i="0">
                        <a:effectLst/>
                      </a:endParaRPr>
                    </a:p>
                  </a:txBody>
                  <a:tcPr marL="48255" marR="48255" marT="24127" marB="24127"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222891586"/>
                  </a:ext>
                </a:extLst>
              </a:tr>
              <a:tr h="209104">
                <a:tc>
                  <a:txBody>
                    <a:bodyPr/>
                    <a:lstStyle/>
                    <a:p>
                      <a:pPr algn="l" rtl="0" fontAlgn="base"/>
                      <a:r>
                        <a:rPr lang="es-PE" sz="700" b="0" i="0">
                          <a:effectLst/>
                          <a:latin typeface="Times New Roman" panose="02020603050405020304" pitchFamily="18" charset="0"/>
                        </a:rPr>
                        <a:t>7. El sistema guarda el documento en el servidor donde se encuentra desplegado, justamente la carpeta raíz contendrá estos documentos.  </a:t>
                      </a:r>
                      <a:endParaRPr lang="es-PE" sz="1050" b="0" i="0">
                        <a:effectLst/>
                      </a:endParaRPr>
                    </a:p>
                  </a:txBody>
                  <a:tcPr marL="48255" marR="48255" marT="24127" marB="24127"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700095587"/>
                  </a:ext>
                </a:extLst>
              </a:tr>
              <a:tr h="128680">
                <a:tc>
                  <a:txBody>
                    <a:bodyPr/>
                    <a:lstStyle/>
                    <a:p>
                      <a:pPr algn="l" rtl="0" fontAlgn="base"/>
                      <a:r>
                        <a:rPr lang="es-PE" sz="700" b="1" i="0">
                          <a:effectLst/>
                          <a:latin typeface="Arial" panose="020B0604020202020204" pitchFamily="34" charset="0"/>
                        </a:rPr>
                        <a:t>2. Flujos Alternativos </a:t>
                      </a:r>
                      <a:r>
                        <a:rPr lang="es-PE" sz="700" b="0" i="0">
                          <a:effectLst/>
                          <a:latin typeface="Arial" panose="020B0604020202020204" pitchFamily="34" charset="0"/>
                        </a:rPr>
                        <a:t> </a:t>
                      </a:r>
                      <a:endParaRPr lang="es-PE" sz="1050" b="0" i="0">
                        <a:effectLst/>
                      </a:endParaRPr>
                    </a:p>
                  </a:txBody>
                  <a:tcPr marL="48255" marR="48255" marT="24127" marB="24127"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297470315"/>
                  </a:ext>
                </a:extLst>
              </a:tr>
              <a:tr h="128680">
                <a:tc>
                  <a:txBody>
                    <a:bodyPr/>
                    <a:lstStyle/>
                    <a:p>
                      <a:pPr algn="l" rtl="0" fontAlgn="base"/>
                      <a:r>
                        <a:rPr lang="es-PE" sz="700" b="0" i="1">
                          <a:effectLst/>
                          <a:latin typeface="Arial" panose="020B0604020202020204" pitchFamily="34" charset="0"/>
                        </a:rPr>
                        <a:t>1. El técnico intenta ingresar un documento en un formato no aceptado </a:t>
                      </a:r>
                      <a:r>
                        <a:rPr lang="es-PE" sz="700" b="0" i="0">
                          <a:effectLst/>
                          <a:latin typeface="Arial" panose="020B0604020202020204" pitchFamily="34" charset="0"/>
                        </a:rPr>
                        <a:t> </a:t>
                      </a:r>
                      <a:endParaRPr lang="es-PE" sz="1050" b="0" i="0">
                        <a:effectLst/>
                      </a:endParaRPr>
                    </a:p>
                  </a:txBody>
                  <a:tcPr marL="48255" marR="48255" marT="24127" marB="24127"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011563010"/>
                  </a:ext>
                </a:extLst>
              </a:tr>
              <a:tr h="289529">
                <a:tc>
                  <a:txBody>
                    <a:bodyPr/>
                    <a:lstStyle/>
                    <a:p>
                      <a:pPr algn="l" rtl="0" fontAlgn="base"/>
                      <a:r>
                        <a:rPr lang="es-PE" sz="700" b="0" i="0">
                          <a:effectLst/>
                          <a:latin typeface="Times New Roman" panose="02020603050405020304" pitchFamily="18" charset="0"/>
                        </a:rPr>
                        <a:t>En caso el técnico quiera subir un documento en un formato no autorizado, el sistema no lo permitirá, inclusive no tendrá la posibilidad de hacerlo, ya que el campo para subir archivos tiene ciertos filtros para seleccionar tipos de archivos.  </a:t>
                      </a:r>
                      <a:endParaRPr lang="es-PE" sz="1050" b="0" i="0">
                        <a:effectLst/>
                      </a:endParaRPr>
                    </a:p>
                  </a:txBody>
                  <a:tcPr marL="48255" marR="48255" marT="24127" marB="24127"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688581422"/>
                  </a:ext>
                </a:extLst>
              </a:tr>
              <a:tr h="128680">
                <a:tc>
                  <a:txBody>
                    <a:bodyPr/>
                    <a:lstStyle/>
                    <a:p>
                      <a:pPr algn="l" rtl="0" fontAlgn="base"/>
                      <a:r>
                        <a:rPr lang="es-PE" sz="700" b="0" i="1">
                          <a:effectLst/>
                          <a:latin typeface="Arial" panose="020B0604020202020204" pitchFamily="34" charset="0"/>
                        </a:rPr>
                        <a:t>2. El técnico intenta subir un archivo de más de 10MB </a:t>
                      </a:r>
                      <a:r>
                        <a:rPr lang="es-PE" sz="700" b="0" i="0">
                          <a:effectLst/>
                          <a:latin typeface="Arial" panose="020B0604020202020204" pitchFamily="34" charset="0"/>
                        </a:rPr>
                        <a:t> </a:t>
                      </a:r>
                      <a:endParaRPr lang="es-PE" sz="1050" b="0" i="0">
                        <a:effectLst/>
                      </a:endParaRPr>
                    </a:p>
                  </a:txBody>
                  <a:tcPr marL="48255" marR="48255" marT="24127" marB="24127"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669093575"/>
                  </a:ext>
                </a:extLst>
              </a:tr>
              <a:tr h="209104">
                <a:tc>
                  <a:txBody>
                    <a:bodyPr/>
                    <a:lstStyle/>
                    <a:p>
                      <a:pPr algn="l" rtl="0" fontAlgn="base"/>
                      <a:r>
                        <a:rPr lang="es-PE" sz="700" b="0" i="0">
                          <a:effectLst/>
                          <a:latin typeface="Times New Roman" panose="02020603050405020304" pitchFamily="18" charset="0"/>
                        </a:rPr>
                        <a:t>En caso el técnico quiera subir un archivo que pese más de 10MB, el sistema se lo va a impedir y mostrará un mensaje de error.  </a:t>
                      </a:r>
                      <a:endParaRPr lang="es-PE" sz="1050" b="0" i="0">
                        <a:effectLst/>
                      </a:endParaRPr>
                    </a:p>
                  </a:txBody>
                  <a:tcPr marL="48255" marR="48255" marT="24127" marB="24127"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071787367"/>
                  </a:ext>
                </a:extLst>
              </a:tr>
              <a:tr h="144765">
                <a:tc>
                  <a:txBody>
                    <a:bodyPr/>
                    <a:lstStyle/>
                    <a:p>
                      <a:pPr algn="l" rtl="0" fontAlgn="base"/>
                      <a:r>
                        <a:rPr lang="es-PE" sz="800" b="1" i="0">
                          <a:effectLst/>
                          <a:latin typeface="Arial" panose="020B0604020202020204" pitchFamily="34" charset="0"/>
                        </a:rPr>
                        <a:t>3. Requerimientos Especiales </a:t>
                      </a:r>
                      <a:r>
                        <a:rPr lang="es-PE" sz="800" b="0" i="0">
                          <a:effectLst/>
                          <a:latin typeface="Arial" panose="020B0604020202020204" pitchFamily="34" charset="0"/>
                        </a:rPr>
                        <a:t> </a:t>
                      </a:r>
                      <a:endParaRPr lang="es-PE" sz="1050" b="0" i="0">
                        <a:effectLst/>
                      </a:endParaRPr>
                    </a:p>
                  </a:txBody>
                  <a:tcPr marL="48255" marR="48255" marT="24127" marB="24127"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130719283"/>
                  </a:ext>
                </a:extLst>
              </a:tr>
              <a:tr h="128680">
                <a:tc>
                  <a:txBody>
                    <a:bodyPr/>
                    <a:lstStyle/>
                    <a:p>
                      <a:pPr algn="l" rtl="0" fontAlgn="base"/>
                      <a:r>
                        <a:rPr lang="es-PE" sz="700" b="1" i="0">
                          <a:effectLst/>
                          <a:latin typeface="Arial" panose="020B0604020202020204" pitchFamily="34" charset="0"/>
                        </a:rPr>
                        <a:t>1. No dejar que la subida de archivos demore más de 2 minutos </a:t>
                      </a:r>
                      <a:r>
                        <a:rPr lang="es-PE" sz="700" b="0" i="0">
                          <a:effectLst/>
                          <a:latin typeface="Arial" panose="020B0604020202020204" pitchFamily="34" charset="0"/>
                        </a:rPr>
                        <a:t> </a:t>
                      </a:r>
                      <a:endParaRPr lang="es-PE" sz="1050" b="0" i="0">
                        <a:effectLst/>
                      </a:endParaRPr>
                    </a:p>
                  </a:txBody>
                  <a:tcPr marL="48255" marR="48255" marT="24127" marB="24127"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4243957950"/>
                  </a:ext>
                </a:extLst>
              </a:tr>
              <a:tr h="289529">
                <a:tc>
                  <a:txBody>
                    <a:bodyPr/>
                    <a:lstStyle/>
                    <a:p>
                      <a:pPr algn="l" rtl="0" fontAlgn="base"/>
                      <a:r>
                        <a:rPr lang="es-PE" sz="700" b="0" i="0">
                          <a:effectLst/>
                          <a:latin typeface="Times New Roman" panose="02020603050405020304" pitchFamily="18" charset="0"/>
                        </a:rPr>
                        <a:t>El sistema debe estar optimizado para reducir los tiempos de espera, esto quiere decir, que bajo la implementación de ciertos algoritmos, se debería lograr reducir los tiempos de subida de documentación al servidor.  </a:t>
                      </a:r>
                      <a:endParaRPr lang="es-PE" sz="1050" b="0" i="0">
                        <a:effectLst/>
                      </a:endParaRPr>
                    </a:p>
                  </a:txBody>
                  <a:tcPr marL="48255" marR="48255" marT="24127" marB="24127"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533959920"/>
                  </a:ext>
                </a:extLst>
              </a:tr>
              <a:tr h="144765">
                <a:tc>
                  <a:txBody>
                    <a:bodyPr/>
                    <a:lstStyle/>
                    <a:p>
                      <a:pPr algn="l" rtl="0" fontAlgn="base"/>
                      <a:r>
                        <a:rPr lang="es-PE" sz="800" b="1" i="0">
                          <a:effectLst/>
                          <a:latin typeface="Arial" panose="020B0604020202020204" pitchFamily="34" charset="0"/>
                        </a:rPr>
                        <a:t>4. Precondiciones </a:t>
                      </a:r>
                      <a:r>
                        <a:rPr lang="es-PE" sz="800" b="0" i="0">
                          <a:effectLst/>
                          <a:latin typeface="Arial" panose="020B0604020202020204" pitchFamily="34" charset="0"/>
                        </a:rPr>
                        <a:t> </a:t>
                      </a:r>
                      <a:endParaRPr lang="es-PE" sz="1050" b="0" i="0">
                        <a:effectLst/>
                      </a:endParaRPr>
                    </a:p>
                  </a:txBody>
                  <a:tcPr marL="48255" marR="48255" marT="24127" marB="24127"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051135873"/>
                  </a:ext>
                </a:extLst>
              </a:tr>
              <a:tr h="128680">
                <a:tc>
                  <a:txBody>
                    <a:bodyPr/>
                    <a:lstStyle/>
                    <a:p>
                      <a:pPr algn="l" rtl="0" fontAlgn="base"/>
                      <a:r>
                        <a:rPr lang="es-PE" sz="700" b="1" i="0">
                          <a:effectLst/>
                          <a:latin typeface="Arial" panose="020B0604020202020204" pitchFamily="34" charset="0"/>
                        </a:rPr>
                        <a:t>1. Iniciar sesión </a:t>
                      </a:r>
                      <a:r>
                        <a:rPr lang="es-PE" sz="700" b="0" i="0">
                          <a:effectLst/>
                          <a:latin typeface="Arial" panose="020B0604020202020204" pitchFamily="34" charset="0"/>
                        </a:rPr>
                        <a:t> </a:t>
                      </a:r>
                      <a:endParaRPr lang="es-PE" sz="1050" b="0" i="0">
                        <a:effectLst/>
                      </a:endParaRPr>
                    </a:p>
                  </a:txBody>
                  <a:tcPr marL="48255" marR="48255" marT="24127" marB="24127"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228751777"/>
                  </a:ext>
                </a:extLst>
              </a:tr>
              <a:tr h="128680">
                <a:tc>
                  <a:txBody>
                    <a:bodyPr/>
                    <a:lstStyle/>
                    <a:p>
                      <a:pPr algn="l" rtl="0" fontAlgn="base"/>
                      <a:r>
                        <a:rPr lang="es-PE" sz="700" b="0" i="0">
                          <a:effectLst/>
                          <a:latin typeface="Times New Roman" panose="02020603050405020304" pitchFamily="18" charset="0"/>
                        </a:rPr>
                        <a:t>El técnico debió ingresar al sistema con sus credenciales y el rol de técnico.  </a:t>
                      </a:r>
                      <a:endParaRPr lang="es-PE" sz="1050" b="0" i="0">
                        <a:effectLst/>
                      </a:endParaRPr>
                    </a:p>
                  </a:txBody>
                  <a:tcPr marL="48255" marR="48255" marT="24127" marB="24127"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695536600"/>
                  </a:ext>
                </a:extLst>
              </a:tr>
              <a:tr h="144765">
                <a:tc>
                  <a:txBody>
                    <a:bodyPr/>
                    <a:lstStyle/>
                    <a:p>
                      <a:pPr algn="l" rtl="0" fontAlgn="base"/>
                      <a:r>
                        <a:rPr lang="es-PE" sz="800" b="1" i="0">
                          <a:effectLst/>
                          <a:latin typeface="Arial" panose="020B0604020202020204" pitchFamily="34" charset="0"/>
                        </a:rPr>
                        <a:t>5. Postcondiciones </a:t>
                      </a:r>
                      <a:r>
                        <a:rPr lang="es-PE" sz="800" b="0" i="0">
                          <a:effectLst/>
                          <a:latin typeface="Arial" panose="020B0604020202020204" pitchFamily="34" charset="0"/>
                        </a:rPr>
                        <a:t> </a:t>
                      </a:r>
                      <a:endParaRPr lang="es-PE" sz="1050" b="0" i="0">
                        <a:effectLst/>
                      </a:endParaRPr>
                    </a:p>
                  </a:txBody>
                  <a:tcPr marL="48255" marR="48255" marT="24127" marB="24127"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039719216"/>
                  </a:ext>
                </a:extLst>
              </a:tr>
              <a:tr h="128680">
                <a:tc>
                  <a:txBody>
                    <a:bodyPr/>
                    <a:lstStyle/>
                    <a:p>
                      <a:pPr algn="l" rtl="0" fontAlgn="base"/>
                      <a:r>
                        <a:rPr lang="es-PE" sz="700" b="1" i="0">
                          <a:effectLst/>
                          <a:latin typeface="Arial" panose="020B0604020202020204" pitchFamily="34" charset="0"/>
                        </a:rPr>
                        <a:t>1. Subida de archivos al servidor </a:t>
                      </a:r>
                      <a:r>
                        <a:rPr lang="es-PE" sz="700" b="0" i="0">
                          <a:effectLst/>
                          <a:latin typeface="Arial" panose="020B0604020202020204" pitchFamily="34" charset="0"/>
                        </a:rPr>
                        <a:t> </a:t>
                      </a:r>
                      <a:endParaRPr lang="es-PE" sz="1050" b="0" i="0">
                        <a:effectLst/>
                      </a:endParaRPr>
                    </a:p>
                  </a:txBody>
                  <a:tcPr marL="48255" marR="48255" marT="24127" marB="24127"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098343920"/>
                  </a:ext>
                </a:extLst>
              </a:tr>
              <a:tr h="450379">
                <a:tc>
                  <a:txBody>
                    <a:bodyPr/>
                    <a:lstStyle/>
                    <a:p>
                      <a:pPr algn="l" rtl="0" fontAlgn="base"/>
                      <a:r>
                        <a:rPr lang="es-PE" sz="700" b="0" i="0">
                          <a:effectLst/>
                          <a:latin typeface="Times New Roman" panose="02020603050405020304" pitchFamily="18" charset="0"/>
                        </a:rPr>
                        <a:t>El sistema debería subir archivos que han sido cargados por los usuarios al disco del servidor, exactamente en la ruta raíz de todo el servidor, en algún futuro se podría pensar en tener una carpeta especial para estos archivos, o inclusive hacer la contratación de otro servidor que se especialice en el almacenamiento en la nube. Obviamente todas estas alternativas viables requerirían también de una migración de los archivos subidos y también, un respaldo.   </a:t>
                      </a:r>
                      <a:endParaRPr lang="es-PE" sz="1050" b="0" i="0">
                        <a:effectLst/>
                      </a:endParaRPr>
                    </a:p>
                  </a:txBody>
                  <a:tcPr marL="48255" marR="48255" marT="24127" marB="24127"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824836445"/>
                  </a:ext>
                </a:extLst>
              </a:tr>
              <a:tr h="144765">
                <a:tc>
                  <a:txBody>
                    <a:bodyPr/>
                    <a:lstStyle/>
                    <a:p>
                      <a:pPr algn="l" rtl="0" fontAlgn="base"/>
                      <a:r>
                        <a:rPr lang="es-PE" sz="800" b="1" i="0">
                          <a:effectLst/>
                          <a:latin typeface="Arial" panose="020B0604020202020204" pitchFamily="34" charset="0"/>
                        </a:rPr>
                        <a:t>6. Puntos de Extensión </a:t>
                      </a:r>
                      <a:r>
                        <a:rPr lang="es-PE" sz="800" b="0" i="0">
                          <a:effectLst/>
                          <a:latin typeface="Arial" panose="020B0604020202020204" pitchFamily="34" charset="0"/>
                        </a:rPr>
                        <a:t> </a:t>
                      </a:r>
                      <a:endParaRPr lang="es-PE" sz="1050" b="0" i="0">
                        <a:effectLst/>
                      </a:endParaRPr>
                    </a:p>
                  </a:txBody>
                  <a:tcPr marL="48255" marR="48255" marT="24127" marB="24127"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727572973"/>
                  </a:ext>
                </a:extLst>
              </a:tr>
              <a:tr h="128680">
                <a:tc>
                  <a:txBody>
                    <a:bodyPr/>
                    <a:lstStyle/>
                    <a:p>
                      <a:pPr algn="l" rtl="0" fontAlgn="base"/>
                      <a:r>
                        <a:rPr lang="es-PE" sz="700" b="0" i="0" dirty="0">
                          <a:effectLst/>
                          <a:latin typeface="Times New Roman" panose="02020603050405020304" pitchFamily="18" charset="0"/>
                        </a:rPr>
                        <a:t>No hay puntos de extensión relacionados a este caso de uso.  </a:t>
                      </a:r>
                      <a:endParaRPr lang="es-PE" sz="1050" b="0" i="0" dirty="0">
                        <a:effectLst/>
                      </a:endParaRPr>
                    </a:p>
                  </a:txBody>
                  <a:tcPr marL="48255" marR="48255" marT="24127" marB="24127"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906794151"/>
                  </a:ext>
                </a:extLst>
              </a:tr>
            </a:tbl>
          </a:graphicData>
        </a:graphic>
      </p:graphicFrame>
      <p:pic>
        <p:nvPicPr>
          <p:cNvPr id="18434" name="Picture 2">
            <a:extLst>
              <a:ext uri="{FF2B5EF4-FFF2-40B4-BE49-F238E27FC236}">
                <a16:creationId xmlns:a16="http://schemas.microsoft.com/office/drawing/2014/main" id="{0E01692C-5029-043F-FA04-CCDEB2C0E2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329" y="4021944"/>
            <a:ext cx="4487279" cy="3067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868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B03CDE1-A140-10B0-FB9B-41D0BB16A98F}"/>
              </a:ext>
            </a:extLst>
          </p:cNvPr>
          <p:cNvSpPr>
            <a:spLocks noGrp="1"/>
          </p:cNvSpPr>
          <p:nvPr>
            <p:ph type="title"/>
          </p:nvPr>
        </p:nvSpPr>
        <p:spPr>
          <a:xfrm>
            <a:off x="534988" y="303213"/>
            <a:ext cx="9621837" cy="1258887"/>
          </a:xfrm>
        </p:spPr>
        <p:txBody>
          <a:bodyPr/>
          <a:lstStyle/>
          <a:p>
            <a:r>
              <a:rPr lang="en-US" dirty="0" err="1"/>
              <a:t>Buscar</a:t>
            </a:r>
            <a:r>
              <a:rPr lang="en-US" dirty="0"/>
              <a:t> </a:t>
            </a:r>
            <a:r>
              <a:rPr lang="en-US" dirty="0" err="1"/>
              <a:t>Documentos</a:t>
            </a:r>
            <a:endParaRPr lang="en-US" dirty="0"/>
          </a:p>
        </p:txBody>
      </p:sp>
      <p:sp>
        <p:nvSpPr>
          <p:cNvPr id="12" name="Text Placeholder 2">
            <a:extLst>
              <a:ext uri="{FF2B5EF4-FFF2-40B4-BE49-F238E27FC236}">
                <a16:creationId xmlns:a16="http://schemas.microsoft.com/office/drawing/2014/main" id="{DDAF3C6A-66B6-514C-7765-A66A6A6EA454}"/>
              </a:ext>
            </a:extLst>
          </p:cNvPr>
          <p:cNvSpPr>
            <a:spLocks noGrp="1"/>
          </p:cNvSpPr>
          <p:nvPr>
            <p:ph type="body" idx="1"/>
          </p:nvPr>
        </p:nvSpPr>
        <p:spPr>
          <a:xfrm>
            <a:off x="273513" y="1691605"/>
            <a:ext cx="4234853" cy="1573700"/>
          </a:xfrm>
        </p:spPr>
        <p:txBody>
          <a:bodyPr/>
          <a:lstStyle/>
          <a:p>
            <a:pPr algn="just" rtl="0" fontAlgn="base"/>
            <a:r>
              <a:rPr lang="es-PE" sz="2000" b="0" i="0" dirty="0">
                <a:effectLst/>
                <a:latin typeface="Times New Roman" panose="02020603050405020304" pitchFamily="18" charset="0"/>
              </a:rPr>
              <a:t>Esta característica del sistema permite a los usuarios realizar la búsqueda de documentos subidos previamente y que están almacenados en el servidor que contiene toda la lógica de la aplicación.  </a:t>
            </a:r>
            <a:endParaRPr lang="es-PE" sz="4400" b="0" i="0" dirty="0">
              <a:effectLst/>
            </a:endParaRPr>
          </a:p>
        </p:txBody>
      </p:sp>
      <p:graphicFrame>
        <p:nvGraphicFramePr>
          <p:cNvPr id="3" name="Tabla 2">
            <a:extLst>
              <a:ext uri="{FF2B5EF4-FFF2-40B4-BE49-F238E27FC236}">
                <a16:creationId xmlns:a16="http://schemas.microsoft.com/office/drawing/2014/main" id="{D0B04E1E-05A2-7E21-0019-A23E165B8222}"/>
              </a:ext>
            </a:extLst>
          </p:cNvPr>
          <p:cNvGraphicFramePr>
            <a:graphicFrameLocks noGrp="1"/>
          </p:cNvGraphicFramePr>
          <p:nvPr>
            <p:extLst>
              <p:ext uri="{D42A27DB-BD31-4B8C-83A1-F6EECF244321}">
                <p14:modId xmlns:p14="http://schemas.microsoft.com/office/powerpoint/2010/main" val="908930432"/>
              </p:ext>
            </p:extLst>
          </p:nvPr>
        </p:nvGraphicFramePr>
        <p:xfrm>
          <a:off x="4769841" y="1392998"/>
          <a:ext cx="5648459" cy="5678568"/>
        </p:xfrm>
        <a:graphic>
          <a:graphicData uri="http://schemas.openxmlformats.org/drawingml/2006/table">
            <a:tbl>
              <a:tblPr/>
              <a:tblGrid>
                <a:gridCol w="5648459">
                  <a:extLst>
                    <a:ext uri="{9D8B030D-6E8A-4147-A177-3AD203B41FA5}">
                      <a16:colId xmlns:a16="http://schemas.microsoft.com/office/drawing/2014/main" val="4064966436"/>
                    </a:ext>
                  </a:extLst>
                </a:gridCol>
              </a:tblGrid>
              <a:tr h="106049">
                <a:tc>
                  <a:txBody>
                    <a:bodyPr/>
                    <a:lstStyle/>
                    <a:p>
                      <a:pPr algn="l" rtl="0" fontAlgn="base"/>
                      <a:r>
                        <a:rPr lang="es-PE" sz="1050" b="1" i="0">
                          <a:solidFill>
                            <a:srgbClr val="FFFFFF"/>
                          </a:solidFill>
                          <a:effectLst/>
                          <a:latin typeface="Arial" panose="020B0604020202020204" pitchFamily="34" charset="0"/>
                        </a:rPr>
                        <a:t>8. Buscar Documentos </a:t>
                      </a:r>
                      <a:r>
                        <a:rPr lang="es-PE" sz="1050" b="0" i="0">
                          <a:effectLst/>
                          <a:latin typeface="Arial" panose="020B0604020202020204" pitchFamily="34" charset="0"/>
                        </a:rPr>
                        <a:t> </a:t>
                      </a:r>
                      <a:endParaRPr lang="es-PE" sz="1800" b="0" i="0">
                        <a:effectLst/>
                      </a:endParaRPr>
                    </a:p>
                  </a:txBody>
                  <a:tcPr marL="72288" marR="72288" marT="36144" marB="36144"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solidFill>
                      <a:srgbClr val="4472C4"/>
                    </a:solidFill>
                  </a:tcPr>
                </a:tc>
                <a:extLst>
                  <a:ext uri="{0D108BD9-81ED-4DB2-BD59-A6C34878D82A}">
                    <a16:rowId xmlns:a16="http://schemas.microsoft.com/office/drawing/2014/main" val="2542521726"/>
                  </a:ext>
                </a:extLst>
              </a:tr>
              <a:tr h="102571">
                <a:tc>
                  <a:txBody>
                    <a:bodyPr/>
                    <a:lstStyle/>
                    <a:p>
                      <a:pPr algn="l" rtl="0" fontAlgn="base"/>
                      <a:r>
                        <a:rPr lang="es-PE" sz="1000" b="1" i="0">
                          <a:effectLst/>
                          <a:latin typeface="Arial" panose="020B0604020202020204" pitchFamily="34" charset="0"/>
                        </a:rPr>
                        <a:t>1. Breve Descripción </a:t>
                      </a:r>
                      <a:r>
                        <a:rPr lang="es-PE" sz="1000" b="0" i="0">
                          <a:effectLst/>
                          <a:latin typeface="Arial" panose="020B0604020202020204" pitchFamily="34" charset="0"/>
                        </a:rPr>
                        <a:t> </a:t>
                      </a:r>
                      <a:endParaRPr lang="es-PE" sz="1800" b="0" i="0">
                        <a:effectLst/>
                      </a:endParaRPr>
                    </a:p>
                  </a:txBody>
                  <a:tcPr marL="72288" marR="72288" marT="36144" marB="36144"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019047304"/>
                  </a:ext>
                </a:extLst>
              </a:tr>
              <a:tr h="172142">
                <a:tc>
                  <a:txBody>
                    <a:bodyPr/>
                    <a:lstStyle/>
                    <a:p>
                      <a:pPr algn="l" rtl="0" fontAlgn="base"/>
                      <a:r>
                        <a:rPr lang="es-PE" sz="1000" b="0" i="0" dirty="0">
                          <a:effectLst/>
                          <a:latin typeface="Times New Roman" panose="02020603050405020304" pitchFamily="18" charset="0"/>
                        </a:rPr>
                        <a:t>Esta característica del sistema permite a los usuarios realizar la búsqueda de documentos subidos previamente y que están almacenados en el servidor que contiene toda la lógica de la aplicación.  </a:t>
                      </a:r>
                      <a:endParaRPr lang="es-PE" sz="1800" b="0" i="0" dirty="0">
                        <a:effectLst/>
                      </a:endParaRPr>
                    </a:p>
                  </a:txBody>
                  <a:tcPr marL="72288" marR="72288" marT="36144" marB="36144"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498240955"/>
                  </a:ext>
                </a:extLst>
              </a:tr>
              <a:tr h="106049">
                <a:tc>
                  <a:txBody>
                    <a:bodyPr/>
                    <a:lstStyle/>
                    <a:p>
                      <a:pPr algn="l" rtl="0" fontAlgn="base"/>
                      <a:r>
                        <a:rPr lang="es-PE" sz="1050" b="1" i="0">
                          <a:effectLst/>
                          <a:latin typeface="Arial" panose="020B0604020202020204" pitchFamily="34" charset="0"/>
                        </a:rPr>
                        <a:t>2. Flujo de Eventos </a:t>
                      </a:r>
                      <a:r>
                        <a:rPr lang="es-PE" sz="1050" b="0" i="0">
                          <a:effectLst/>
                          <a:latin typeface="Arial" panose="020B0604020202020204" pitchFamily="34" charset="0"/>
                        </a:rPr>
                        <a:t> </a:t>
                      </a:r>
                      <a:endParaRPr lang="es-PE" sz="1800" b="0" i="0">
                        <a:effectLst/>
                      </a:endParaRPr>
                    </a:p>
                  </a:txBody>
                  <a:tcPr marL="72288" marR="72288" marT="36144" marB="36144"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4221737951"/>
                  </a:ext>
                </a:extLst>
              </a:tr>
              <a:tr h="102571">
                <a:tc>
                  <a:txBody>
                    <a:bodyPr/>
                    <a:lstStyle/>
                    <a:p>
                      <a:pPr algn="l" rtl="0" fontAlgn="base"/>
                      <a:r>
                        <a:rPr lang="es-PE" sz="1000" b="1" i="0">
                          <a:effectLst/>
                          <a:latin typeface="Arial" panose="020B0604020202020204" pitchFamily="34" charset="0"/>
                        </a:rPr>
                        <a:t>1. Flujo Básico </a:t>
                      </a:r>
                      <a:r>
                        <a:rPr lang="es-PE" sz="1000" b="0" i="0">
                          <a:effectLst/>
                          <a:latin typeface="Arial" panose="020B0604020202020204" pitchFamily="34" charset="0"/>
                        </a:rPr>
                        <a:t> </a:t>
                      </a:r>
                      <a:endParaRPr lang="es-PE" sz="1800" b="0" i="0">
                        <a:effectLst/>
                      </a:endParaRPr>
                    </a:p>
                  </a:txBody>
                  <a:tcPr marL="72288" marR="72288" marT="36144" marB="36144"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835665156"/>
                  </a:ext>
                </a:extLst>
              </a:tr>
              <a:tr h="102571">
                <a:tc>
                  <a:txBody>
                    <a:bodyPr/>
                    <a:lstStyle/>
                    <a:p>
                      <a:pPr algn="l" rtl="0" fontAlgn="base"/>
                      <a:r>
                        <a:rPr lang="es-PE" sz="1000" b="0" i="0">
                          <a:effectLst/>
                          <a:latin typeface="Times New Roman" panose="02020603050405020304" pitchFamily="18" charset="0"/>
                        </a:rPr>
                        <a:t>1. El usuario ingresa al sistema.  </a:t>
                      </a:r>
                      <a:endParaRPr lang="es-PE" sz="1800" b="0" i="0">
                        <a:effectLst/>
                      </a:endParaRPr>
                    </a:p>
                  </a:txBody>
                  <a:tcPr marL="72288" marR="72288" marT="36144" marB="36144"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475561341"/>
                  </a:ext>
                </a:extLst>
              </a:tr>
              <a:tr h="172142">
                <a:tc>
                  <a:txBody>
                    <a:bodyPr/>
                    <a:lstStyle/>
                    <a:p>
                      <a:pPr algn="l" rtl="0" fontAlgn="base"/>
                      <a:r>
                        <a:rPr lang="es-PE" sz="1000" b="0" i="0">
                          <a:effectLst/>
                          <a:latin typeface="Times New Roman" panose="02020603050405020304" pitchFamily="18" charset="0"/>
                        </a:rPr>
                        <a:t>2. El sistema muestra una sección de documentos para que el usuario pueda realizar operaciones sobre la documentación.  </a:t>
                      </a:r>
                      <a:endParaRPr lang="es-PE" sz="1800" b="0" i="0">
                        <a:effectLst/>
                      </a:endParaRPr>
                    </a:p>
                  </a:txBody>
                  <a:tcPr marL="72288" marR="72288" marT="36144" marB="36144"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485168923"/>
                  </a:ext>
                </a:extLst>
              </a:tr>
              <a:tr h="172142">
                <a:tc>
                  <a:txBody>
                    <a:bodyPr/>
                    <a:lstStyle/>
                    <a:p>
                      <a:pPr algn="l" rtl="0" fontAlgn="base"/>
                      <a:r>
                        <a:rPr lang="es-PE" sz="1000" b="0" i="0">
                          <a:effectLst/>
                          <a:latin typeface="Times New Roman" panose="02020603050405020304" pitchFamily="18" charset="0"/>
                        </a:rPr>
                        <a:t>3. El sistema muestra arriba de la lista de documentos una barra de búsqueda a través de la cual el usuario podrá filtrar los documentos por nombre.  </a:t>
                      </a:r>
                      <a:endParaRPr lang="es-PE" sz="1800" b="0" i="0">
                        <a:effectLst/>
                      </a:endParaRPr>
                    </a:p>
                  </a:txBody>
                  <a:tcPr marL="72288" marR="72288" marT="36144" marB="36144"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4093007245"/>
                  </a:ext>
                </a:extLst>
              </a:tr>
              <a:tr h="102571">
                <a:tc>
                  <a:txBody>
                    <a:bodyPr/>
                    <a:lstStyle/>
                    <a:p>
                      <a:pPr algn="l" rtl="0" fontAlgn="base"/>
                      <a:r>
                        <a:rPr lang="es-PE" sz="1000" b="1" i="0">
                          <a:effectLst/>
                          <a:latin typeface="Arial" panose="020B0604020202020204" pitchFamily="34" charset="0"/>
                        </a:rPr>
                        <a:t>2. Flujos Alternativos </a:t>
                      </a:r>
                      <a:r>
                        <a:rPr lang="es-PE" sz="1000" b="0" i="0">
                          <a:effectLst/>
                          <a:latin typeface="Arial" panose="020B0604020202020204" pitchFamily="34" charset="0"/>
                        </a:rPr>
                        <a:t> </a:t>
                      </a:r>
                      <a:endParaRPr lang="es-PE" sz="1800" b="0" i="0">
                        <a:effectLst/>
                      </a:endParaRPr>
                    </a:p>
                  </a:txBody>
                  <a:tcPr marL="72288" marR="72288" marT="36144" marB="36144"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426224564"/>
                  </a:ext>
                </a:extLst>
              </a:tr>
              <a:tr h="102571">
                <a:tc>
                  <a:txBody>
                    <a:bodyPr/>
                    <a:lstStyle/>
                    <a:p>
                      <a:pPr algn="l" rtl="0" fontAlgn="base"/>
                      <a:r>
                        <a:rPr lang="es-PE" sz="1000" b="0" i="1">
                          <a:effectLst/>
                          <a:latin typeface="Arial" panose="020B0604020202020204" pitchFamily="34" charset="0"/>
                        </a:rPr>
                        <a:t>1. El usuario no introduce caracteres </a:t>
                      </a:r>
                      <a:r>
                        <a:rPr lang="es-PE" sz="1000" b="0" i="0">
                          <a:effectLst/>
                          <a:latin typeface="Arial" panose="020B0604020202020204" pitchFamily="34" charset="0"/>
                        </a:rPr>
                        <a:t> </a:t>
                      </a:r>
                      <a:endParaRPr lang="es-PE" sz="1800" b="0" i="0">
                        <a:effectLst/>
                      </a:endParaRPr>
                    </a:p>
                  </a:txBody>
                  <a:tcPr marL="72288" marR="72288" marT="36144" marB="36144"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542514872"/>
                  </a:ext>
                </a:extLst>
              </a:tr>
              <a:tr h="172142">
                <a:tc>
                  <a:txBody>
                    <a:bodyPr/>
                    <a:lstStyle/>
                    <a:p>
                      <a:pPr algn="l" rtl="0" fontAlgn="base"/>
                      <a:r>
                        <a:rPr lang="es-PE" sz="1000" b="0" i="0">
                          <a:effectLst/>
                          <a:latin typeface="Times New Roman" panose="02020603050405020304" pitchFamily="18" charset="0"/>
                        </a:rPr>
                        <a:t>Si el usuario no introduce caracteres entonces el sistema mostrará la lista de todos los documentos subidos al servidor.  </a:t>
                      </a:r>
                      <a:endParaRPr lang="es-PE" sz="1800" b="0" i="0">
                        <a:effectLst/>
                      </a:endParaRPr>
                    </a:p>
                  </a:txBody>
                  <a:tcPr marL="72288" marR="72288" marT="36144" marB="36144"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473019993"/>
                  </a:ext>
                </a:extLst>
              </a:tr>
              <a:tr h="106049">
                <a:tc>
                  <a:txBody>
                    <a:bodyPr/>
                    <a:lstStyle/>
                    <a:p>
                      <a:pPr algn="l" rtl="0" fontAlgn="base"/>
                      <a:r>
                        <a:rPr lang="es-PE" sz="1050" b="1" i="0">
                          <a:effectLst/>
                          <a:latin typeface="Arial" panose="020B0604020202020204" pitchFamily="34" charset="0"/>
                        </a:rPr>
                        <a:t>3. Requerimientos Especiales </a:t>
                      </a:r>
                      <a:r>
                        <a:rPr lang="es-PE" sz="1050" b="0" i="0">
                          <a:effectLst/>
                          <a:latin typeface="Arial" panose="020B0604020202020204" pitchFamily="34" charset="0"/>
                        </a:rPr>
                        <a:t> </a:t>
                      </a:r>
                      <a:endParaRPr lang="es-PE" sz="1800" b="0" i="0">
                        <a:effectLst/>
                      </a:endParaRPr>
                    </a:p>
                  </a:txBody>
                  <a:tcPr marL="72288" marR="72288" marT="36144" marB="36144"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029143360"/>
                  </a:ext>
                </a:extLst>
              </a:tr>
              <a:tr h="102571">
                <a:tc>
                  <a:txBody>
                    <a:bodyPr/>
                    <a:lstStyle/>
                    <a:p>
                      <a:pPr algn="l" rtl="0" fontAlgn="base"/>
                      <a:r>
                        <a:rPr lang="es-PE" sz="1000" b="1" i="0">
                          <a:effectLst/>
                          <a:latin typeface="Arial" panose="020B0604020202020204" pitchFamily="34" charset="0"/>
                        </a:rPr>
                        <a:t>1. No dejar que la búsqueda de documentos demore más de 1 minuto </a:t>
                      </a:r>
                      <a:r>
                        <a:rPr lang="es-PE" sz="1000" b="0" i="0">
                          <a:effectLst/>
                          <a:latin typeface="Arial" panose="020B0604020202020204" pitchFamily="34" charset="0"/>
                        </a:rPr>
                        <a:t> </a:t>
                      </a:r>
                      <a:endParaRPr lang="es-PE" sz="1800" b="0" i="0">
                        <a:effectLst/>
                      </a:endParaRPr>
                    </a:p>
                  </a:txBody>
                  <a:tcPr marL="72288" marR="72288" marT="36144" marB="36144"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186838803"/>
                  </a:ext>
                </a:extLst>
              </a:tr>
              <a:tr h="241713">
                <a:tc>
                  <a:txBody>
                    <a:bodyPr/>
                    <a:lstStyle/>
                    <a:p>
                      <a:pPr algn="l" rtl="0" fontAlgn="base"/>
                      <a:r>
                        <a:rPr lang="es-PE" sz="1000" b="0" i="0">
                          <a:effectLst/>
                          <a:latin typeface="Times New Roman" panose="02020603050405020304" pitchFamily="18" charset="0"/>
                        </a:rPr>
                        <a:t>El sistema debe estar optimizado para reducir los tiempos de espera, esto quiere decir, que bajo la implementación de ciertos algoritmos, se debería lograr reducir los tiempos de búsqueda de documentación.  </a:t>
                      </a:r>
                      <a:endParaRPr lang="es-PE" sz="1800" b="0" i="0">
                        <a:effectLst/>
                      </a:endParaRPr>
                    </a:p>
                  </a:txBody>
                  <a:tcPr marL="72288" marR="72288" marT="36144" marB="36144"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806372142"/>
                  </a:ext>
                </a:extLst>
              </a:tr>
              <a:tr h="106049">
                <a:tc>
                  <a:txBody>
                    <a:bodyPr/>
                    <a:lstStyle/>
                    <a:p>
                      <a:pPr algn="l" rtl="0" fontAlgn="base"/>
                      <a:r>
                        <a:rPr lang="es-PE" sz="1050" b="1" i="0">
                          <a:effectLst/>
                          <a:latin typeface="Arial" panose="020B0604020202020204" pitchFamily="34" charset="0"/>
                        </a:rPr>
                        <a:t>4. Precondiciones </a:t>
                      </a:r>
                      <a:r>
                        <a:rPr lang="es-PE" sz="1050" b="0" i="0">
                          <a:effectLst/>
                          <a:latin typeface="Arial" panose="020B0604020202020204" pitchFamily="34" charset="0"/>
                        </a:rPr>
                        <a:t> </a:t>
                      </a:r>
                      <a:endParaRPr lang="es-PE" sz="1800" b="0" i="0">
                        <a:effectLst/>
                      </a:endParaRPr>
                    </a:p>
                  </a:txBody>
                  <a:tcPr marL="72288" marR="72288" marT="36144" marB="36144"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111227374"/>
                  </a:ext>
                </a:extLst>
              </a:tr>
              <a:tr h="102571">
                <a:tc>
                  <a:txBody>
                    <a:bodyPr/>
                    <a:lstStyle/>
                    <a:p>
                      <a:pPr algn="l" rtl="0" fontAlgn="base"/>
                      <a:r>
                        <a:rPr lang="es-PE" sz="1000" b="1" i="0">
                          <a:effectLst/>
                          <a:latin typeface="Arial" panose="020B0604020202020204" pitchFamily="34" charset="0"/>
                        </a:rPr>
                        <a:t>1. Iniciar sesión </a:t>
                      </a:r>
                      <a:r>
                        <a:rPr lang="es-PE" sz="1000" b="0" i="0">
                          <a:effectLst/>
                          <a:latin typeface="Arial" panose="020B0604020202020204" pitchFamily="34" charset="0"/>
                        </a:rPr>
                        <a:t> </a:t>
                      </a:r>
                      <a:endParaRPr lang="es-PE" sz="1800" b="0" i="0">
                        <a:effectLst/>
                      </a:endParaRPr>
                    </a:p>
                  </a:txBody>
                  <a:tcPr marL="72288" marR="72288" marT="36144" marB="36144"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509969719"/>
                  </a:ext>
                </a:extLst>
              </a:tr>
              <a:tr h="102571">
                <a:tc>
                  <a:txBody>
                    <a:bodyPr/>
                    <a:lstStyle/>
                    <a:p>
                      <a:pPr algn="l" rtl="0" fontAlgn="base"/>
                      <a:r>
                        <a:rPr lang="es-PE" sz="1000" b="0" i="0">
                          <a:effectLst/>
                          <a:latin typeface="Times New Roman" panose="02020603050405020304" pitchFamily="18" charset="0"/>
                        </a:rPr>
                        <a:t>El técnico debió ingresar al sistema con sus credenciales y el rol de técnico.  </a:t>
                      </a:r>
                      <a:endParaRPr lang="es-PE" sz="1800" b="0" i="0">
                        <a:effectLst/>
                      </a:endParaRPr>
                    </a:p>
                  </a:txBody>
                  <a:tcPr marL="72288" marR="72288" marT="36144" marB="36144"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392603466"/>
                  </a:ext>
                </a:extLst>
              </a:tr>
              <a:tr h="106049">
                <a:tc>
                  <a:txBody>
                    <a:bodyPr/>
                    <a:lstStyle/>
                    <a:p>
                      <a:pPr algn="l" rtl="0" fontAlgn="base"/>
                      <a:r>
                        <a:rPr lang="es-PE" sz="1050" b="1" i="0">
                          <a:effectLst/>
                          <a:latin typeface="Arial" panose="020B0604020202020204" pitchFamily="34" charset="0"/>
                        </a:rPr>
                        <a:t>5. Postcondiciones </a:t>
                      </a:r>
                      <a:r>
                        <a:rPr lang="es-PE" sz="1050" b="0" i="0">
                          <a:effectLst/>
                          <a:latin typeface="Arial" panose="020B0604020202020204" pitchFamily="34" charset="0"/>
                        </a:rPr>
                        <a:t> </a:t>
                      </a:r>
                      <a:endParaRPr lang="es-PE" sz="1800" b="0" i="0">
                        <a:effectLst/>
                      </a:endParaRPr>
                    </a:p>
                  </a:txBody>
                  <a:tcPr marL="72288" marR="72288" marT="36144" marB="36144"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113190294"/>
                  </a:ext>
                </a:extLst>
              </a:tr>
              <a:tr h="102571">
                <a:tc>
                  <a:txBody>
                    <a:bodyPr/>
                    <a:lstStyle/>
                    <a:p>
                      <a:pPr algn="l" rtl="0" fontAlgn="base"/>
                      <a:r>
                        <a:rPr lang="es-PE" sz="1000" b="0" i="0">
                          <a:effectLst/>
                          <a:latin typeface="Times New Roman" panose="02020603050405020304" pitchFamily="18" charset="0"/>
                        </a:rPr>
                        <a:t>No hay postcondiciones relacionadas a este caso de uso.  </a:t>
                      </a:r>
                      <a:endParaRPr lang="es-PE" sz="1800" b="0" i="0">
                        <a:effectLst/>
                      </a:endParaRPr>
                    </a:p>
                  </a:txBody>
                  <a:tcPr marL="72288" marR="72288" marT="36144" marB="36144"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812506223"/>
                  </a:ext>
                </a:extLst>
              </a:tr>
              <a:tr h="106049">
                <a:tc>
                  <a:txBody>
                    <a:bodyPr/>
                    <a:lstStyle/>
                    <a:p>
                      <a:pPr algn="l" rtl="0" fontAlgn="base"/>
                      <a:r>
                        <a:rPr lang="es-PE" sz="1050" b="1" i="0">
                          <a:effectLst/>
                          <a:latin typeface="Arial" panose="020B0604020202020204" pitchFamily="34" charset="0"/>
                        </a:rPr>
                        <a:t>6. Puntos de Extensión </a:t>
                      </a:r>
                      <a:r>
                        <a:rPr lang="es-PE" sz="1050" b="0" i="0">
                          <a:effectLst/>
                          <a:latin typeface="Arial" panose="020B0604020202020204" pitchFamily="34" charset="0"/>
                        </a:rPr>
                        <a:t> </a:t>
                      </a:r>
                      <a:endParaRPr lang="es-PE" sz="1800" b="0" i="0">
                        <a:effectLst/>
                      </a:endParaRPr>
                    </a:p>
                  </a:txBody>
                  <a:tcPr marL="72288" marR="72288" marT="36144" marB="36144"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4167506978"/>
                  </a:ext>
                </a:extLst>
              </a:tr>
              <a:tr h="102571">
                <a:tc>
                  <a:txBody>
                    <a:bodyPr/>
                    <a:lstStyle/>
                    <a:p>
                      <a:pPr algn="l" rtl="0" fontAlgn="base"/>
                      <a:r>
                        <a:rPr lang="es-PE" sz="1000" b="0" i="0" dirty="0">
                          <a:effectLst/>
                          <a:latin typeface="Times New Roman" panose="02020603050405020304" pitchFamily="18" charset="0"/>
                        </a:rPr>
                        <a:t>No hay puntos de extensión relacionados a este caso de uso.  </a:t>
                      </a:r>
                      <a:endParaRPr lang="es-PE" sz="1800" b="0" i="0" dirty="0">
                        <a:effectLst/>
                      </a:endParaRPr>
                    </a:p>
                  </a:txBody>
                  <a:tcPr marL="72288" marR="72288" marT="36144" marB="36144"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126865920"/>
                  </a:ext>
                </a:extLst>
              </a:tr>
            </a:tbl>
          </a:graphicData>
        </a:graphic>
      </p:graphicFrame>
      <p:pic>
        <p:nvPicPr>
          <p:cNvPr id="17410" name="Picture 2">
            <a:extLst>
              <a:ext uri="{FF2B5EF4-FFF2-40B4-BE49-F238E27FC236}">
                <a16:creationId xmlns:a16="http://schemas.microsoft.com/office/drawing/2014/main" id="{33BC933E-BD10-DA94-9440-4D8DB6467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513" y="3840241"/>
            <a:ext cx="4280306" cy="2891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0538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B03CDE1-A140-10B0-FB9B-41D0BB16A98F}"/>
              </a:ext>
            </a:extLst>
          </p:cNvPr>
          <p:cNvSpPr>
            <a:spLocks noGrp="1"/>
          </p:cNvSpPr>
          <p:nvPr>
            <p:ph type="title"/>
          </p:nvPr>
        </p:nvSpPr>
        <p:spPr>
          <a:xfrm>
            <a:off x="534988" y="303213"/>
            <a:ext cx="9621837" cy="1258887"/>
          </a:xfrm>
        </p:spPr>
        <p:txBody>
          <a:bodyPr/>
          <a:lstStyle/>
          <a:p>
            <a:r>
              <a:rPr lang="en-US" dirty="0" err="1"/>
              <a:t>Autorizar</a:t>
            </a:r>
            <a:r>
              <a:rPr lang="en-US" dirty="0"/>
              <a:t> </a:t>
            </a:r>
            <a:r>
              <a:rPr lang="en-US" dirty="0" err="1"/>
              <a:t>Solicitud</a:t>
            </a:r>
            <a:r>
              <a:rPr lang="en-US" dirty="0"/>
              <a:t> de </a:t>
            </a:r>
            <a:r>
              <a:rPr lang="en-US" dirty="0" err="1"/>
              <a:t>Busqueda</a:t>
            </a:r>
            <a:endParaRPr lang="en-US" dirty="0"/>
          </a:p>
        </p:txBody>
      </p:sp>
      <p:sp>
        <p:nvSpPr>
          <p:cNvPr id="12" name="Text Placeholder 2">
            <a:extLst>
              <a:ext uri="{FF2B5EF4-FFF2-40B4-BE49-F238E27FC236}">
                <a16:creationId xmlns:a16="http://schemas.microsoft.com/office/drawing/2014/main" id="{DDAF3C6A-66B6-514C-7765-A66A6A6EA454}"/>
              </a:ext>
            </a:extLst>
          </p:cNvPr>
          <p:cNvSpPr>
            <a:spLocks noGrp="1"/>
          </p:cNvSpPr>
          <p:nvPr>
            <p:ph type="body" idx="1"/>
          </p:nvPr>
        </p:nvSpPr>
        <p:spPr>
          <a:xfrm>
            <a:off x="528886" y="1449854"/>
            <a:ext cx="3767199" cy="1944216"/>
          </a:xfrm>
        </p:spPr>
        <p:txBody>
          <a:bodyPr/>
          <a:lstStyle/>
          <a:p>
            <a:pPr algn="just"/>
            <a:r>
              <a:rPr lang="es-PE" sz="2000" b="0" i="0" dirty="0">
                <a:effectLst/>
                <a:latin typeface="Times New Roman" panose="02020603050405020304" pitchFamily="18" charset="0"/>
              </a:rPr>
              <a:t>Este caso de uso forma parte del proceso común de negocio en el cual el secretario general autoriza la solicitud de búsqueda en el archivo central, esta solicitud primero debe haber sido revisada y validada por el técnico.  .  </a:t>
            </a:r>
            <a:endParaRPr lang="es-PE" sz="4400" b="0" i="0" dirty="0">
              <a:effectLst/>
            </a:endParaRPr>
          </a:p>
        </p:txBody>
      </p:sp>
      <p:graphicFrame>
        <p:nvGraphicFramePr>
          <p:cNvPr id="3" name="Tabla 2">
            <a:extLst>
              <a:ext uri="{FF2B5EF4-FFF2-40B4-BE49-F238E27FC236}">
                <a16:creationId xmlns:a16="http://schemas.microsoft.com/office/drawing/2014/main" id="{9F3F5ED7-536C-C643-504B-8DC26E7CD79B}"/>
              </a:ext>
            </a:extLst>
          </p:cNvPr>
          <p:cNvGraphicFramePr>
            <a:graphicFrameLocks noGrp="1"/>
          </p:cNvGraphicFramePr>
          <p:nvPr>
            <p:extLst>
              <p:ext uri="{D42A27DB-BD31-4B8C-83A1-F6EECF244321}">
                <p14:modId xmlns:p14="http://schemas.microsoft.com/office/powerpoint/2010/main" val="2402816034"/>
              </p:ext>
            </p:extLst>
          </p:nvPr>
        </p:nvGraphicFramePr>
        <p:xfrm>
          <a:off x="4481810" y="1399079"/>
          <a:ext cx="5935594" cy="5621118"/>
        </p:xfrm>
        <a:graphic>
          <a:graphicData uri="http://schemas.openxmlformats.org/drawingml/2006/table">
            <a:tbl>
              <a:tblPr/>
              <a:tblGrid>
                <a:gridCol w="5935594">
                  <a:extLst>
                    <a:ext uri="{9D8B030D-6E8A-4147-A177-3AD203B41FA5}">
                      <a16:colId xmlns:a16="http://schemas.microsoft.com/office/drawing/2014/main" val="2205813328"/>
                    </a:ext>
                  </a:extLst>
                </a:gridCol>
              </a:tblGrid>
              <a:tr h="131238">
                <a:tc>
                  <a:txBody>
                    <a:bodyPr/>
                    <a:lstStyle/>
                    <a:p>
                      <a:pPr algn="l" rtl="0" fontAlgn="base"/>
                      <a:r>
                        <a:rPr lang="es-PE" sz="900" b="1" i="0">
                          <a:solidFill>
                            <a:srgbClr val="FFFFFF"/>
                          </a:solidFill>
                          <a:effectLst/>
                          <a:latin typeface="Arial" panose="020B0604020202020204" pitchFamily="34" charset="0"/>
                        </a:rPr>
                        <a:t>9. Autorizar Solicitud de Búsqueda </a:t>
                      </a:r>
                      <a:r>
                        <a:rPr lang="es-PE" sz="900" b="0" i="0">
                          <a:effectLst/>
                          <a:latin typeface="Arial" panose="020B0604020202020204" pitchFamily="34" charset="0"/>
                        </a:rPr>
                        <a:t> </a:t>
                      </a:r>
                      <a:endParaRPr lang="es-PE" sz="1100" b="0" i="0">
                        <a:effectLst/>
                      </a:endParaRPr>
                    </a:p>
                  </a:txBody>
                  <a:tcPr marL="51941" marR="51941" marT="25971" marB="25971"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solidFill>
                      <a:srgbClr val="4472C4"/>
                    </a:solidFill>
                  </a:tcPr>
                </a:tc>
                <a:extLst>
                  <a:ext uri="{0D108BD9-81ED-4DB2-BD59-A6C34878D82A}">
                    <a16:rowId xmlns:a16="http://schemas.microsoft.com/office/drawing/2014/main" val="3739490882"/>
                  </a:ext>
                </a:extLst>
              </a:tr>
              <a:tr h="205274">
                <a:tc>
                  <a:txBody>
                    <a:bodyPr/>
                    <a:lstStyle/>
                    <a:p>
                      <a:pPr algn="l" rtl="0" fontAlgn="base"/>
                      <a:r>
                        <a:rPr lang="es-PE" sz="800" b="0" i="0" dirty="0">
                          <a:effectLst/>
                          <a:latin typeface="Times New Roman" panose="02020603050405020304" pitchFamily="18" charset="0"/>
                        </a:rPr>
                        <a:t>Este caso de uso forma parte del proceso común de negocio en el cual el secretario general autoriza la solicitud de búsqueda en el archivo central, esta solicitud primero debe haber sido revisada y validada por el técnico.  </a:t>
                      </a:r>
                      <a:endParaRPr lang="es-PE" sz="1100" b="0" i="0" dirty="0">
                        <a:effectLst/>
                      </a:endParaRPr>
                    </a:p>
                  </a:txBody>
                  <a:tcPr marL="51941" marR="51941" marT="25971" marB="25971"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006645020"/>
                  </a:ext>
                </a:extLst>
              </a:tr>
              <a:tr h="131238">
                <a:tc>
                  <a:txBody>
                    <a:bodyPr/>
                    <a:lstStyle/>
                    <a:p>
                      <a:pPr algn="l" rtl="0" fontAlgn="base"/>
                      <a:r>
                        <a:rPr lang="es-PE" sz="900" b="1" i="0">
                          <a:effectLst/>
                          <a:latin typeface="Arial" panose="020B0604020202020204" pitchFamily="34" charset="0"/>
                        </a:rPr>
                        <a:t>2. Flujo de Eventos </a:t>
                      </a:r>
                      <a:r>
                        <a:rPr lang="es-PE" sz="900" b="0" i="0">
                          <a:effectLst/>
                          <a:latin typeface="Arial" panose="020B0604020202020204" pitchFamily="34" charset="0"/>
                        </a:rPr>
                        <a:t> </a:t>
                      </a:r>
                      <a:endParaRPr lang="es-PE" sz="1100" b="0" i="0">
                        <a:effectLst/>
                      </a:endParaRPr>
                    </a:p>
                  </a:txBody>
                  <a:tcPr marL="51941" marR="51941" marT="25971" marB="25971"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704927607"/>
                  </a:ext>
                </a:extLst>
              </a:tr>
              <a:tr h="120661">
                <a:tc>
                  <a:txBody>
                    <a:bodyPr/>
                    <a:lstStyle/>
                    <a:p>
                      <a:pPr algn="l" rtl="0" fontAlgn="base"/>
                      <a:r>
                        <a:rPr lang="es-PE" sz="800" b="1" i="0">
                          <a:effectLst/>
                          <a:latin typeface="Arial" panose="020B0604020202020204" pitchFamily="34" charset="0"/>
                        </a:rPr>
                        <a:t>1. Flujo Básico </a:t>
                      </a:r>
                      <a:r>
                        <a:rPr lang="es-PE" sz="800" b="0" i="0">
                          <a:effectLst/>
                          <a:latin typeface="Arial" panose="020B0604020202020204" pitchFamily="34" charset="0"/>
                        </a:rPr>
                        <a:t> </a:t>
                      </a:r>
                      <a:endParaRPr lang="es-PE" sz="1100" b="0" i="0">
                        <a:effectLst/>
                      </a:endParaRPr>
                    </a:p>
                  </a:txBody>
                  <a:tcPr marL="51941" marR="51941" marT="25971" marB="25971"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818332841"/>
                  </a:ext>
                </a:extLst>
              </a:tr>
              <a:tr h="120661">
                <a:tc>
                  <a:txBody>
                    <a:bodyPr/>
                    <a:lstStyle/>
                    <a:p>
                      <a:pPr algn="l" rtl="0" fontAlgn="base"/>
                      <a:r>
                        <a:rPr lang="es-PE" sz="800" b="0" i="0">
                          <a:effectLst/>
                          <a:latin typeface="Times New Roman" panose="02020603050405020304" pitchFamily="18" charset="0"/>
                        </a:rPr>
                        <a:t>1. El secretario general ingresa al sistema.  </a:t>
                      </a:r>
                      <a:endParaRPr lang="es-PE" sz="1100" b="0" i="0">
                        <a:effectLst/>
                      </a:endParaRPr>
                    </a:p>
                  </a:txBody>
                  <a:tcPr marL="51941" marR="51941" marT="25971" marB="25971"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518301518"/>
                  </a:ext>
                </a:extLst>
              </a:tr>
              <a:tr h="120661">
                <a:tc>
                  <a:txBody>
                    <a:bodyPr/>
                    <a:lstStyle/>
                    <a:p>
                      <a:pPr algn="l" rtl="0" fontAlgn="base"/>
                      <a:r>
                        <a:rPr lang="es-PE" sz="800" b="0" i="0">
                          <a:effectLst/>
                          <a:latin typeface="Times New Roman" panose="02020603050405020304" pitchFamily="18" charset="0"/>
                        </a:rPr>
                        <a:t>2. El sistema muestra una sección de solicitudes para que el secretario general pueda realizar diversas operaciones sobre estas.  </a:t>
                      </a:r>
                      <a:endParaRPr lang="es-PE" sz="1100" b="0" i="0">
                        <a:effectLst/>
                      </a:endParaRPr>
                    </a:p>
                  </a:txBody>
                  <a:tcPr marL="51941" marR="51941" marT="25971" marB="25971"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88294545"/>
                  </a:ext>
                </a:extLst>
              </a:tr>
              <a:tr h="120661">
                <a:tc>
                  <a:txBody>
                    <a:bodyPr/>
                    <a:lstStyle/>
                    <a:p>
                      <a:pPr algn="l" rtl="0" fontAlgn="base"/>
                      <a:r>
                        <a:rPr lang="es-PE" sz="800" b="0" i="0">
                          <a:effectLst/>
                          <a:latin typeface="Times New Roman" panose="02020603050405020304" pitchFamily="18" charset="0"/>
                        </a:rPr>
                        <a:t>3. El secretario general selecciona el ícono de editar de una solicitud.  </a:t>
                      </a:r>
                      <a:endParaRPr lang="es-PE" sz="1100" b="0" i="0">
                        <a:effectLst/>
                      </a:endParaRPr>
                    </a:p>
                  </a:txBody>
                  <a:tcPr marL="51941" marR="51941" marT="25971" marB="25971"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943198146"/>
                  </a:ext>
                </a:extLst>
              </a:tr>
              <a:tr h="205274">
                <a:tc>
                  <a:txBody>
                    <a:bodyPr/>
                    <a:lstStyle/>
                    <a:p>
                      <a:pPr algn="l" rtl="0" fontAlgn="base"/>
                      <a:r>
                        <a:rPr lang="es-PE" sz="800" b="0" i="0">
                          <a:effectLst/>
                          <a:latin typeface="Times New Roman" panose="02020603050405020304" pitchFamily="18" charset="0"/>
                        </a:rPr>
                        <a:t>4. El sistema muestra un popup con las características de la solicitud, incluyendo un botón de “Autorizar solicitud”. Para que se pueda ver este botón, la solicitud debería haber sido previamente validada por un técnico.  </a:t>
                      </a:r>
                      <a:endParaRPr lang="es-PE" sz="1100" b="0" i="0">
                        <a:effectLst/>
                      </a:endParaRPr>
                    </a:p>
                  </a:txBody>
                  <a:tcPr marL="51941" marR="51941" marT="25971" marB="25971"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977649056"/>
                  </a:ext>
                </a:extLst>
              </a:tr>
              <a:tr h="120661">
                <a:tc>
                  <a:txBody>
                    <a:bodyPr/>
                    <a:lstStyle/>
                    <a:p>
                      <a:pPr algn="l" rtl="0" fontAlgn="base"/>
                      <a:r>
                        <a:rPr lang="es-PE" sz="800" b="0" i="0">
                          <a:effectLst/>
                          <a:latin typeface="Times New Roman" panose="02020603050405020304" pitchFamily="18" charset="0"/>
                        </a:rPr>
                        <a:t>5. El secretario general da click al botón de autorización.  </a:t>
                      </a:r>
                      <a:endParaRPr lang="es-PE" sz="1100" b="0" i="0">
                        <a:effectLst/>
                      </a:endParaRPr>
                    </a:p>
                  </a:txBody>
                  <a:tcPr marL="51941" marR="51941" marT="25971" marB="25971"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76011820"/>
                  </a:ext>
                </a:extLst>
              </a:tr>
              <a:tr h="120661">
                <a:tc>
                  <a:txBody>
                    <a:bodyPr/>
                    <a:lstStyle/>
                    <a:p>
                      <a:pPr algn="l" rtl="0" fontAlgn="base"/>
                      <a:r>
                        <a:rPr lang="es-PE" sz="800" b="0" i="0">
                          <a:effectLst/>
                          <a:latin typeface="Times New Roman" panose="02020603050405020304" pitchFamily="18" charset="0"/>
                        </a:rPr>
                        <a:t>6. El sistema cierra el popup de edición de solicitud, regresando al listado.  </a:t>
                      </a:r>
                      <a:endParaRPr lang="es-PE" sz="1100" b="0" i="0">
                        <a:effectLst/>
                      </a:endParaRPr>
                    </a:p>
                  </a:txBody>
                  <a:tcPr marL="51941" marR="51941" marT="25971" marB="25971"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564017488"/>
                  </a:ext>
                </a:extLst>
              </a:tr>
              <a:tr h="120661">
                <a:tc>
                  <a:txBody>
                    <a:bodyPr/>
                    <a:lstStyle/>
                    <a:p>
                      <a:pPr algn="l" rtl="0" fontAlgn="base"/>
                      <a:r>
                        <a:rPr lang="es-PE" sz="800" b="1" i="0">
                          <a:effectLst/>
                          <a:latin typeface="Arial" panose="020B0604020202020204" pitchFamily="34" charset="0"/>
                        </a:rPr>
                        <a:t>2. Flujos Alternativos </a:t>
                      </a:r>
                      <a:r>
                        <a:rPr lang="es-PE" sz="800" b="0" i="0">
                          <a:effectLst/>
                          <a:latin typeface="Arial" panose="020B0604020202020204" pitchFamily="34" charset="0"/>
                        </a:rPr>
                        <a:t> </a:t>
                      </a:r>
                      <a:endParaRPr lang="es-PE" sz="1100" b="0" i="0">
                        <a:effectLst/>
                      </a:endParaRPr>
                    </a:p>
                  </a:txBody>
                  <a:tcPr marL="51941" marR="51941" marT="25971" marB="25971"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836911750"/>
                  </a:ext>
                </a:extLst>
              </a:tr>
              <a:tr h="120661">
                <a:tc>
                  <a:txBody>
                    <a:bodyPr/>
                    <a:lstStyle/>
                    <a:p>
                      <a:pPr algn="l" rtl="0" fontAlgn="base"/>
                      <a:r>
                        <a:rPr lang="es-PE" sz="800" b="0" i="1">
                          <a:effectLst/>
                          <a:latin typeface="Arial" panose="020B0604020202020204" pitchFamily="34" charset="0"/>
                        </a:rPr>
                        <a:t>1. El usuario no tiene rol de secretario general </a:t>
                      </a:r>
                      <a:r>
                        <a:rPr lang="es-PE" sz="800" b="0" i="0">
                          <a:effectLst/>
                          <a:latin typeface="Arial" panose="020B0604020202020204" pitchFamily="34" charset="0"/>
                        </a:rPr>
                        <a:t> </a:t>
                      </a:r>
                      <a:endParaRPr lang="es-PE" sz="1100" b="0" i="0">
                        <a:effectLst/>
                      </a:endParaRPr>
                    </a:p>
                  </a:txBody>
                  <a:tcPr marL="51941" marR="51941" marT="25971" marB="25971"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285249163"/>
                  </a:ext>
                </a:extLst>
              </a:tr>
              <a:tr h="120661">
                <a:tc>
                  <a:txBody>
                    <a:bodyPr/>
                    <a:lstStyle/>
                    <a:p>
                      <a:pPr algn="l" rtl="0" fontAlgn="base"/>
                      <a:r>
                        <a:rPr lang="es-PE" sz="800" b="0" i="0">
                          <a:effectLst/>
                          <a:latin typeface="Times New Roman" panose="02020603050405020304" pitchFamily="18" charset="0"/>
                        </a:rPr>
                        <a:t>Si el usuario no ingresa con un usuario con rol de secretario general, entonces el botón de “Autorizar solicitud” no podrá ser visible.  </a:t>
                      </a:r>
                      <a:endParaRPr lang="es-PE" sz="1100" b="0" i="0">
                        <a:effectLst/>
                      </a:endParaRPr>
                    </a:p>
                  </a:txBody>
                  <a:tcPr marL="51941" marR="51941" marT="25971" marB="25971"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156706804"/>
                  </a:ext>
                </a:extLst>
              </a:tr>
              <a:tr h="120661">
                <a:tc>
                  <a:txBody>
                    <a:bodyPr/>
                    <a:lstStyle/>
                    <a:p>
                      <a:pPr algn="l" rtl="0" fontAlgn="base"/>
                      <a:r>
                        <a:rPr lang="es-PE" sz="800" b="0" i="1">
                          <a:effectLst/>
                          <a:latin typeface="Arial" panose="020B0604020202020204" pitchFamily="34" charset="0"/>
                        </a:rPr>
                        <a:t>2. La solicitud no ha sido validada por un técnico </a:t>
                      </a:r>
                      <a:r>
                        <a:rPr lang="es-PE" sz="800" b="0" i="0">
                          <a:effectLst/>
                          <a:latin typeface="Arial" panose="020B0604020202020204" pitchFamily="34" charset="0"/>
                        </a:rPr>
                        <a:t> </a:t>
                      </a:r>
                      <a:endParaRPr lang="es-PE" sz="1100" b="0" i="0">
                        <a:effectLst/>
                      </a:endParaRPr>
                    </a:p>
                  </a:txBody>
                  <a:tcPr marL="51941" marR="51941" marT="25971" marB="25971"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520263362"/>
                  </a:ext>
                </a:extLst>
              </a:tr>
              <a:tr h="120661">
                <a:tc>
                  <a:txBody>
                    <a:bodyPr/>
                    <a:lstStyle/>
                    <a:p>
                      <a:pPr algn="l" rtl="0" fontAlgn="base"/>
                      <a:r>
                        <a:rPr lang="es-PE" sz="800" b="0" i="0">
                          <a:effectLst/>
                          <a:latin typeface="Times New Roman" panose="02020603050405020304" pitchFamily="18" charset="0"/>
                        </a:rPr>
                        <a:t>Si la solicitud no ha sido previamente validada por un técnico, entonces el botón de “Autorizar solicitud” no será mostrado.  </a:t>
                      </a:r>
                      <a:endParaRPr lang="es-PE" sz="1100" b="0" i="0">
                        <a:effectLst/>
                      </a:endParaRPr>
                    </a:p>
                  </a:txBody>
                  <a:tcPr marL="51941" marR="51941" marT="25971" marB="25971"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527562094"/>
                  </a:ext>
                </a:extLst>
              </a:tr>
              <a:tr h="120661">
                <a:tc>
                  <a:txBody>
                    <a:bodyPr/>
                    <a:lstStyle/>
                    <a:p>
                      <a:pPr algn="l" rtl="0" fontAlgn="base"/>
                      <a:r>
                        <a:rPr lang="es-PE" sz="800" b="0" i="1">
                          <a:effectLst/>
                          <a:latin typeface="Arial" panose="020B0604020202020204" pitchFamily="34" charset="0"/>
                        </a:rPr>
                        <a:t>3. El secretario general no da click al botón de autorización </a:t>
                      </a:r>
                      <a:r>
                        <a:rPr lang="es-PE" sz="800" b="0" i="0">
                          <a:effectLst/>
                          <a:latin typeface="Arial" panose="020B0604020202020204" pitchFamily="34" charset="0"/>
                        </a:rPr>
                        <a:t> </a:t>
                      </a:r>
                      <a:endParaRPr lang="es-PE" sz="1100" b="0" i="0">
                        <a:effectLst/>
                      </a:endParaRPr>
                    </a:p>
                  </a:txBody>
                  <a:tcPr marL="51941" marR="51941" marT="25971" marB="25971"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348860639"/>
                  </a:ext>
                </a:extLst>
              </a:tr>
              <a:tr h="205274">
                <a:tc>
                  <a:txBody>
                    <a:bodyPr/>
                    <a:lstStyle/>
                    <a:p>
                      <a:pPr algn="l" rtl="0" fontAlgn="base"/>
                      <a:r>
                        <a:rPr lang="es-PE" sz="800" b="0" i="0">
                          <a:effectLst/>
                          <a:latin typeface="Times New Roman" panose="02020603050405020304" pitchFamily="18" charset="0"/>
                        </a:rPr>
                        <a:t>Si el secretario general no da click al botón de autorización, entonces simplemente podrá realizar la edición y guardar los cambios, para que luego el popup se cierre.  </a:t>
                      </a:r>
                      <a:endParaRPr lang="es-PE" sz="1100" b="0" i="0">
                        <a:effectLst/>
                      </a:endParaRPr>
                    </a:p>
                  </a:txBody>
                  <a:tcPr marL="51941" marR="51941" marT="25971" marB="25971"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929738205"/>
                  </a:ext>
                </a:extLst>
              </a:tr>
              <a:tr h="131238">
                <a:tc>
                  <a:txBody>
                    <a:bodyPr/>
                    <a:lstStyle/>
                    <a:p>
                      <a:pPr algn="l" rtl="0" fontAlgn="base"/>
                      <a:r>
                        <a:rPr lang="es-PE" sz="900" b="1" i="0">
                          <a:effectLst/>
                          <a:latin typeface="Arial" panose="020B0604020202020204" pitchFamily="34" charset="0"/>
                        </a:rPr>
                        <a:t>3. Requerimientos Especiales </a:t>
                      </a:r>
                      <a:r>
                        <a:rPr lang="es-PE" sz="900" b="0" i="0">
                          <a:effectLst/>
                          <a:latin typeface="Arial" panose="020B0604020202020204" pitchFamily="34" charset="0"/>
                        </a:rPr>
                        <a:t> </a:t>
                      </a:r>
                      <a:endParaRPr lang="es-PE" sz="1100" b="0" i="0">
                        <a:effectLst/>
                      </a:endParaRPr>
                    </a:p>
                  </a:txBody>
                  <a:tcPr marL="51941" marR="51941" marT="25971" marB="25971"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932094876"/>
                  </a:ext>
                </a:extLst>
              </a:tr>
              <a:tr h="120661">
                <a:tc>
                  <a:txBody>
                    <a:bodyPr/>
                    <a:lstStyle/>
                    <a:p>
                      <a:pPr algn="l" rtl="0" fontAlgn="base"/>
                      <a:r>
                        <a:rPr lang="es-PE" sz="800" b="1" i="0">
                          <a:effectLst/>
                          <a:latin typeface="Arial" panose="020B0604020202020204" pitchFamily="34" charset="0"/>
                        </a:rPr>
                        <a:t>1. Brindar una experiencia de usuario muy intuitiva </a:t>
                      </a:r>
                      <a:r>
                        <a:rPr lang="es-PE" sz="800" b="0" i="0">
                          <a:effectLst/>
                          <a:latin typeface="Arial" panose="020B0604020202020204" pitchFamily="34" charset="0"/>
                        </a:rPr>
                        <a:t> </a:t>
                      </a:r>
                      <a:endParaRPr lang="es-PE" sz="1100" b="0" i="0">
                        <a:effectLst/>
                      </a:endParaRPr>
                    </a:p>
                  </a:txBody>
                  <a:tcPr marL="51941" marR="51941" marT="25971" marB="25971"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853524142"/>
                  </a:ext>
                </a:extLst>
              </a:tr>
              <a:tr h="205274">
                <a:tc>
                  <a:txBody>
                    <a:bodyPr/>
                    <a:lstStyle/>
                    <a:p>
                      <a:pPr algn="l" rtl="0" fontAlgn="base"/>
                      <a:r>
                        <a:rPr lang="es-PE" sz="800" b="0" i="0">
                          <a:effectLst/>
                          <a:latin typeface="Times New Roman" panose="02020603050405020304" pitchFamily="18" charset="0"/>
                        </a:rPr>
                        <a:t>El diseño de la interfaz de usuario debe ser intuitiva y fácil de predecir para el secretario general, haciendo más fácil y cómodo su experiencia de usuario al momento de aprobar una solicitud de búsqueda.  </a:t>
                      </a:r>
                      <a:endParaRPr lang="es-PE" sz="1100" b="0" i="0">
                        <a:effectLst/>
                      </a:endParaRPr>
                    </a:p>
                  </a:txBody>
                  <a:tcPr marL="51941" marR="51941" marT="25971" marB="25971"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647456817"/>
                  </a:ext>
                </a:extLst>
              </a:tr>
              <a:tr h="131238">
                <a:tc>
                  <a:txBody>
                    <a:bodyPr/>
                    <a:lstStyle/>
                    <a:p>
                      <a:pPr algn="l" rtl="0" fontAlgn="base"/>
                      <a:r>
                        <a:rPr lang="es-PE" sz="900" b="1" i="0" dirty="0">
                          <a:effectLst/>
                          <a:latin typeface="Arial" panose="020B0604020202020204" pitchFamily="34" charset="0"/>
                        </a:rPr>
                        <a:t>4. Precondiciones </a:t>
                      </a:r>
                      <a:r>
                        <a:rPr lang="es-PE" sz="900" b="0" i="0" dirty="0">
                          <a:effectLst/>
                          <a:latin typeface="Arial" panose="020B0604020202020204" pitchFamily="34" charset="0"/>
                        </a:rPr>
                        <a:t> </a:t>
                      </a:r>
                      <a:endParaRPr lang="es-PE" sz="1100" b="0" i="0" dirty="0">
                        <a:effectLst/>
                      </a:endParaRPr>
                    </a:p>
                  </a:txBody>
                  <a:tcPr marL="51941" marR="51941" marT="25971" marB="25971"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289274789"/>
                  </a:ext>
                </a:extLst>
              </a:tr>
              <a:tr h="120661">
                <a:tc>
                  <a:txBody>
                    <a:bodyPr/>
                    <a:lstStyle/>
                    <a:p>
                      <a:pPr algn="l" rtl="0" fontAlgn="base"/>
                      <a:r>
                        <a:rPr lang="es-PE" sz="800" b="1" i="0">
                          <a:effectLst/>
                          <a:latin typeface="Arial" panose="020B0604020202020204" pitchFamily="34" charset="0"/>
                        </a:rPr>
                        <a:t>1. Iniciar sesión </a:t>
                      </a:r>
                      <a:r>
                        <a:rPr lang="es-PE" sz="800" b="0" i="0">
                          <a:effectLst/>
                          <a:latin typeface="Arial" panose="020B0604020202020204" pitchFamily="34" charset="0"/>
                        </a:rPr>
                        <a:t> </a:t>
                      </a:r>
                      <a:endParaRPr lang="es-PE" sz="1100" b="0" i="0">
                        <a:effectLst/>
                      </a:endParaRPr>
                    </a:p>
                  </a:txBody>
                  <a:tcPr marL="51941" marR="51941" marT="25971" marB="25971"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442705493"/>
                  </a:ext>
                </a:extLst>
              </a:tr>
              <a:tr h="120661">
                <a:tc>
                  <a:txBody>
                    <a:bodyPr/>
                    <a:lstStyle/>
                    <a:p>
                      <a:pPr algn="l" rtl="0" fontAlgn="base"/>
                      <a:r>
                        <a:rPr lang="es-PE" sz="800" b="0" i="0">
                          <a:effectLst/>
                          <a:latin typeface="Times New Roman" panose="02020603050405020304" pitchFamily="18" charset="0"/>
                        </a:rPr>
                        <a:t>El técnico debió ingresar al sistema con sus credenciales y el rol de técnico.  </a:t>
                      </a:r>
                      <a:endParaRPr lang="es-PE" sz="1100" b="0" i="0">
                        <a:effectLst/>
                      </a:endParaRPr>
                    </a:p>
                  </a:txBody>
                  <a:tcPr marL="51941" marR="51941" marT="25971" marB="25971"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972750053"/>
                  </a:ext>
                </a:extLst>
              </a:tr>
              <a:tr h="120661">
                <a:tc>
                  <a:txBody>
                    <a:bodyPr/>
                    <a:lstStyle/>
                    <a:p>
                      <a:pPr algn="l" rtl="0" fontAlgn="base"/>
                      <a:r>
                        <a:rPr lang="es-PE" sz="800" b="1" i="0">
                          <a:effectLst/>
                          <a:latin typeface="Arial" panose="020B0604020202020204" pitchFamily="34" charset="0"/>
                        </a:rPr>
                        <a:t>2. Sesión con rol de secretario general </a:t>
                      </a:r>
                      <a:r>
                        <a:rPr lang="es-PE" sz="800" b="0" i="0">
                          <a:effectLst/>
                          <a:latin typeface="Arial" panose="020B0604020202020204" pitchFamily="34" charset="0"/>
                        </a:rPr>
                        <a:t> </a:t>
                      </a:r>
                      <a:endParaRPr lang="es-PE" sz="1100" b="0" i="0">
                        <a:effectLst/>
                      </a:endParaRPr>
                    </a:p>
                  </a:txBody>
                  <a:tcPr marL="51941" marR="51941" marT="25971" marB="25971"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010533901"/>
                  </a:ext>
                </a:extLst>
              </a:tr>
              <a:tr h="120661">
                <a:tc>
                  <a:txBody>
                    <a:bodyPr/>
                    <a:lstStyle/>
                    <a:p>
                      <a:pPr algn="l" rtl="0" fontAlgn="base"/>
                      <a:r>
                        <a:rPr lang="es-PE" sz="800" b="0" i="0">
                          <a:effectLst/>
                          <a:latin typeface="Times New Roman" panose="02020603050405020304" pitchFamily="18" charset="0"/>
                        </a:rPr>
                        <a:t>El usuario que ingresó al sistema tiene rol de secretario general.  </a:t>
                      </a:r>
                      <a:endParaRPr lang="es-PE" sz="1100" b="0" i="0">
                        <a:effectLst/>
                      </a:endParaRPr>
                    </a:p>
                  </a:txBody>
                  <a:tcPr marL="51941" marR="51941" marT="25971" marB="25971"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067538629"/>
                  </a:ext>
                </a:extLst>
              </a:tr>
              <a:tr h="131238">
                <a:tc>
                  <a:txBody>
                    <a:bodyPr/>
                    <a:lstStyle/>
                    <a:p>
                      <a:pPr algn="l" rtl="0" fontAlgn="base"/>
                      <a:r>
                        <a:rPr lang="es-PE" sz="900" b="1" i="0">
                          <a:effectLst/>
                          <a:latin typeface="Arial" panose="020B0604020202020204" pitchFamily="34" charset="0"/>
                        </a:rPr>
                        <a:t>5. Postcondiciones </a:t>
                      </a:r>
                      <a:r>
                        <a:rPr lang="es-PE" sz="900" b="0" i="0">
                          <a:effectLst/>
                          <a:latin typeface="Arial" panose="020B0604020202020204" pitchFamily="34" charset="0"/>
                        </a:rPr>
                        <a:t> </a:t>
                      </a:r>
                      <a:endParaRPr lang="es-PE" sz="1100" b="0" i="0">
                        <a:effectLst/>
                      </a:endParaRPr>
                    </a:p>
                  </a:txBody>
                  <a:tcPr marL="51941" marR="51941" marT="25971" marB="25971"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966093540"/>
                  </a:ext>
                </a:extLst>
              </a:tr>
              <a:tr h="120661">
                <a:tc>
                  <a:txBody>
                    <a:bodyPr/>
                    <a:lstStyle/>
                    <a:p>
                      <a:pPr algn="l" rtl="0" fontAlgn="base"/>
                      <a:r>
                        <a:rPr lang="es-PE" sz="800" b="0" i="0">
                          <a:effectLst/>
                          <a:latin typeface="Times New Roman" panose="02020603050405020304" pitchFamily="18" charset="0"/>
                        </a:rPr>
                        <a:t>No hay postcondiciones relacionadas a este caso de uso.  </a:t>
                      </a:r>
                      <a:endParaRPr lang="es-PE" sz="1100" b="0" i="0">
                        <a:effectLst/>
                      </a:endParaRPr>
                    </a:p>
                  </a:txBody>
                  <a:tcPr marL="51941" marR="51941" marT="25971" marB="25971"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4025150595"/>
                  </a:ext>
                </a:extLst>
              </a:tr>
              <a:tr h="131238">
                <a:tc>
                  <a:txBody>
                    <a:bodyPr/>
                    <a:lstStyle/>
                    <a:p>
                      <a:pPr algn="l" rtl="0" fontAlgn="base"/>
                      <a:r>
                        <a:rPr lang="es-PE" sz="900" b="1" i="0">
                          <a:effectLst/>
                          <a:latin typeface="Arial" panose="020B0604020202020204" pitchFamily="34" charset="0"/>
                        </a:rPr>
                        <a:t>6. Puntos de Extensión </a:t>
                      </a:r>
                      <a:r>
                        <a:rPr lang="es-PE" sz="900" b="0" i="0">
                          <a:effectLst/>
                          <a:latin typeface="Arial" panose="020B0604020202020204" pitchFamily="34" charset="0"/>
                        </a:rPr>
                        <a:t> </a:t>
                      </a:r>
                      <a:endParaRPr lang="es-PE" sz="1100" b="0" i="0">
                        <a:effectLst/>
                      </a:endParaRPr>
                    </a:p>
                  </a:txBody>
                  <a:tcPr marL="51941" marR="51941" marT="25971" marB="25971"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754078112"/>
                  </a:ext>
                </a:extLst>
              </a:tr>
              <a:tr h="120661">
                <a:tc>
                  <a:txBody>
                    <a:bodyPr/>
                    <a:lstStyle/>
                    <a:p>
                      <a:pPr algn="l" rtl="0" fontAlgn="base"/>
                      <a:r>
                        <a:rPr lang="es-PE" sz="800" b="0" i="0" dirty="0">
                          <a:effectLst/>
                          <a:latin typeface="Times New Roman" panose="02020603050405020304" pitchFamily="18" charset="0"/>
                        </a:rPr>
                        <a:t>No hay puntos de extensión relacionados a este caso de uso.  </a:t>
                      </a:r>
                      <a:endParaRPr lang="es-PE" sz="1100" b="0" i="0" dirty="0">
                        <a:effectLst/>
                      </a:endParaRPr>
                    </a:p>
                  </a:txBody>
                  <a:tcPr marL="51941" marR="51941" marT="25971" marB="25971"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152648014"/>
                  </a:ext>
                </a:extLst>
              </a:tr>
            </a:tbl>
          </a:graphicData>
        </a:graphic>
      </p:graphicFrame>
      <p:pic>
        <p:nvPicPr>
          <p:cNvPr id="16386" name="Picture 2">
            <a:extLst>
              <a:ext uri="{FF2B5EF4-FFF2-40B4-BE49-F238E27FC236}">
                <a16:creationId xmlns:a16="http://schemas.microsoft.com/office/drawing/2014/main" id="{2366DFD3-16A3-1846-3BDD-E7F934991C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086" y="3376465"/>
            <a:ext cx="2962660" cy="3704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04964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B03CDE1-A140-10B0-FB9B-41D0BB16A98F}"/>
              </a:ext>
            </a:extLst>
          </p:cNvPr>
          <p:cNvSpPr>
            <a:spLocks noGrp="1"/>
          </p:cNvSpPr>
          <p:nvPr>
            <p:ph type="title"/>
          </p:nvPr>
        </p:nvSpPr>
        <p:spPr>
          <a:xfrm>
            <a:off x="534988" y="303213"/>
            <a:ext cx="9621837" cy="1258887"/>
          </a:xfrm>
        </p:spPr>
        <p:txBody>
          <a:bodyPr/>
          <a:lstStyle/>
          <a:p>
            <a:r>
              <a:rPr lang="en-US" dirty="0" err="1"/>
              <a:t>Mantener</a:t>
            </a:r>
            <a:r>
              <a:rPr lang="en-US" dirty="0"/>
              <a:t> </a:t>
            </a:r>
            <a:r>
              <a:rPr lang="en-US" dirty="0" err="1"/>
              <a:t>Solicitud</a:t>
            </a:r>
            <a:r>
              <a:rPr lang="en-US" dirty="0"/>
              <a:t> de </a:t>
            </a:r>
            <a:r>
              <a:rPr lang="en-US" dirty="0" err="1"/>
              <a:t>Busqueda</a:t>
            </a:r>
            <a:endParaRPr lang="en-US" dirty="0"/>
          </a:p>
        </p:txBody>
      </p:sp>
      <p:sp>
        <p:nvSpPr>
          <p:cNvPr id="12" name="Text Placeholder 2">
            <a:extLst>
              <a:ext uri="{FF2B5EF4-FFF2-40B4-BE49-F238E27FC236}">
                <a16:creationId xmlns:a16="http://schemas.microsoft.com/office/drawing/2014/main" id="{DDAF3C6A-66B6-514C-7765-A66A6A6EA454}"/>
              </a:ext>
            </a:extLst>
          </p:cNvPr>
          <p:cNvSpPr>
            <a:spLocks noGrp="1"/>
          </p:cNvSpPr>
          <p:nvPr>
            <p:ph type="body" idx="1"/>
          </p:nvPr>
        </p:nvSpPr>
        <p:spPr>
          <a:xfrm>
            <a:off x="528886" y="1403574"/>
            <a:ext cx="9713564" cy="1152127"/>
          </a:xfrm>
        </p:spPr>
        <p:txBody>
          <a:bodyPr/>
          <a:lstStyle/>
          <a:p>
            <a:pPr algn="just" rtl="0" fontAlgn="base"/>
            <a:r>
              <a:rPr lang="es-PE" sz="1800" b="0" i="0" dirty="0">
                <a:effectLst/>
                <a:latin typeface="Times New Roman" panose="02020603050405020304" pitchFamily="18" charset="0"/>
              </a:rPr>
              <a:t>El mantenimiento de las solicitudes de búsqueda es una funcionalidad que le permite a los usuarios del sistema realizar modificaciones sobre estos pedidos los cuales son hechos por una unidad orgánica de </a:t>
            </a:r>
            <a:r>
              <a:rPr lang="es-PE" sz="1800" b="0" i="0" dirty="0" err="1">
                <a:effectLst/>
                <a:latin typeface="Times New Roman" panose="02020603050405020304" pitchFamily="18" charset="0"/>
              </a:rPr>
              <a:t>Emilima</a:t>
            </a:r>
            <a:r>
              <a:rPr lang="es-PE" sz="1800" b="0" i="0" dirty="0">
                <a:effectLst/>
                <a:latin typeface="Times New Roman" panose="02020603050405020304" pitchFamily="18" charset="0"/>
              </a:rPr>
              <a:t>. Este caso de uso representa el núcleo de todo el proceso que se está intentando mejorar y automatizar de cierta forma.  </a:t>
            </a:r>
            <a:endParaRPr lang="es-PE" sz="1800" b="0" i="0" dirty="0">
              <a:effectLst/>
            </a:endParaRPr>
          </a:p>
        </p:txBody>
      </p:sp>
      <p:pic>
        <p:nvPicPr>
          <p:cNvPr id="15364" name="Picture 4">
            <a:extLst>
              <a:ext uri="{FF2B5EF4-FFF2-40B4-BE49-F238E27FC236}">
                <a16:creationId xmlns:a16="http://schemas.microsoft.com/office/drawing/2014/main" id="{E1C872DA-D896-C446-F5E4-555DEF9E2C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1550" y="2843733"/>
            <a:ext cx="6408712" cy="3536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0951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2">
            <a:extLst>
              <a:ext uri="{FF2B5EF4-FFF2-40B4-BE49-F238E27FC236}">
                <a16:creationId xmlns:a16="http://schemas.microsoft.com/office/drawing/2014/main" id="{B740BA46-7CD4-582C-4AEE-39FE7043BA54}"/>
              </a:ext>
            </a:extLst>
          </p:cNvPr>
          <p:cNvGraphicFramePr>
            <a:graphicFrameLocks noGrp="1"/>
          </p:cNvGraphicFramePr>
          <p:nvPr>
            <p:extLst>
              <p:ext uri="{D42A27DB-BD31-4B8C-83A1-F6EECF244321}">
                <p14:modId xmlns:p14="http://schemas.microsoft.com/office/powerpoint/2010/main" val="2026485321"/>
              </p:ext>
            </p:extLst>
          </p:nvPr>
        </p:nvGraphicFramePr>
        <p:xfrm>
          <a:off x="377354" y="858269"/>
          <a:ext cx="9937103" cy="5843136"/>
        </p:xfrm>
        <a:graphic>
          <a:graphicData uri="http://schemas.openxmlformats.org/drawingml/2006/table">
            <a:tbl>
              <a:tblPr/>
              <a:tblGrid>
                <a:gridCol w="9937103">
                  <a:extLst>
                    <a:ext uri="{9D8B030D-6E8A-4147-A177-3AD203B41FA5}">
                      <a16:colId xmlns:a16="http://schemas.microsoft.com/office/drawing/2014/main" val="1019372569"/>
                    </a:ext>
                  </a:extLst>
                </a:gridCol>
              </a:tblGrid>
              <a:tr h="64518">
                <a:tc>
                  <a:txBody>
                    <a:bodyPr/>
                    <a:lstStyle/>
                    <a:p>
                      <a:pPr algn="l" rtl="0" fontAlgn="base"/>
                      <a:r>
                        <a:rPr lang="es-PE" sz="800" b="1" i="0">
                          <a:solidFill>
                            <a:srgbClr val="FFFFFF"/>
                          </a:solidFill>
                          <a:effectLst/>
                          <a:latin typeface="Arial" panose="020B0604020202020204" pitchFamily="34" charset="0"/>
                        </a:rPr>
                        <a:t>10. Mantener Solicitud de Búsqueda </a:t>
                      </a:r>
                      <a:r>
                        <a:rPr lang="es-PE" sz="800" b="0" i="0">
                          <a:effectLst/>
                          <a:latin typeface="Arial" panose="020B0604020202020204" pitchFamily="34" charset="0"/>
                        </a:rPr>
                        <a:t> </a:t>
                      </a:r>
                      <a:endParaRPr lang="es-PE" sz="1000" b="0" i="0">
                        <a:effectLst/>
                      </a:endParaRPr>
                    </a:p>
                  </a:txBody>
                  <a:tcPr marL="38064" marR="38064" marT="19032" marB="19032"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solidFill>
                      <a:srgbClr val="4472C4"/>
                    </a:solidFill>
                  </a:tcPr>
                </a:tc>
                <a:extLst>
                  <a:ext uri="{0D108BD9-81ED-4DB2-BD59-A6C34878D82A}">
                    <a16:rowId xmlns:a16="http://schemas.microsoft.com/office/drawing/2014/main" val="3774749008"/>
                  </a:ext>
                </a:extLst>
              </a:tr>
              <a:tr h="0">
                <a:tc>
                  <a:txBody>
                    <a:bodyPr/>
                    <a:lstStyle/>
                    <a:p>
                      <a:pPr algn="l" rtl="0" fontAlgn="base"/>
                      <a:r>
                        <a:rPr lang="es-PE" sz="700" b="0" i="0" dirty="0">
                          <a:effectLst/>
                          <a:latin typeface="Times New Roman" panose="02020603050405020304" pitchFamily="18" charset="0"/>
                        </a:rPr>
                        <a:t>El mantenimiento de las solicitudes de búsqueda es una funcionalidad que le permite a los usuarios del sistema realizar modificaciones sobre estos pedidos los cuales son hechos por una unidad orgánica de </a:t>
                      </a:r>
                      <a:r>
                        <a:rPr lang="es-PE" sz="700" b="0" i="0" dirty="0" err="1">
                          <a:effectLst/>
                          <a:latin typeface="Times New Roman" panose="02020603050405020304" pitchFamily="18" charset="0"/>
                        </a:rPr>
                        <a:t>Emilima</a:t>
                      </a:r>
                      <a:r>
                        <a:rPr lang="es-PE" sz="700" b="0" i="0" dirty="0">
                          <a:effectLst/>
                          <a:latin typeface="Times New Roman" panose="02020603050405020304" pitchFamily="18" charset="0"/>
                        </a:rPr>
                        <a:t>. Este caso de uso representa el núcleo de todo el proceso que se está intentando mejorar y automatizar de cierta forma.  </a:t>
                      </a:r>
                      <a:endParaRPr lang="es-PE" sz="1000" b="0" i="0" dirty="0">
                        <a:effectLst/>
                      </a:endParaRPr>
                    </a:p>
                  </a:txBody>
                  <a:tcPr marL="38064" marR="38064" marT="19032" marB="19032"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961177919"/>
                  </a:ext>
                </a:extLst>
              </a:tr>
              <a:tr h="64518">
                <a:tc>
                  <a:txBody>
                    <a:bodyPr/>
                    <a:lstStyle/>
                    <a:p>
                      <a:pPr algn="l" rtl="0" fontAlgn="base"/>
                      <a:r>
                        <a:rPr lang="es-PE" sz="800" b="1" i="0">
                          <a:effectLst/>
                          <a:latin typeface="Arial" panose="020B0604020202020204" pitchFamily="34" charset="0"/>
                        </a:rPr>
                        <a:t>2. Flujo de Eventos </a:t>
                      </a:r>
                      <a:r>
                        <a:rPr lang="es-PE" sz="800" b="0" i="0">
                          <a:effectLst/>
                          <a:latin typeface="Arial" panose="020B0604020202020204" pitchFamily="34" charset="0"/>
                        </a:rPr>
                        <a:t> </a:t>
                      </a:r>
                      <a:endParaRPr lang="es-PE" sz="1000" b="0" i="0">
                        <a:effectLst/>
                      </a:endParaRPr>
                    </a:p>
                  </a:txBody>
                  <a:tcPr marL="38064" marR="38064" marT="19032" marB="19032"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4122709082"/>
                  </a:ext>
                </a:extLst>
              </a:tr>
              <a:tr h="0">
                <a:tc>
                  <a:txBody>
                    <a:bodyPr/>
                    <a:lstStyle/>
                    <a:p>
                      <a:pPr algn="l" rtl="0" fontAlgn="base"/>
                      <a:r>
                        <a:rPr lang="es-PE" sz="700" b="1" i="0">
                          <a:effectLst/>
                          <a:latin typeface="Arial" panose="020B0604020202020204" pitchFamily="34" charset="0"/>
                        </a:rPr>
                        <a:t>1. Flujo Básico </a:t>
                      </a:r>
                      <a:r>
                        <a:rPr lang="es-PE" sz="700" b="0" i="0">
                          <a:effectLst/>
                          <a:latin typeface="Arial" panose="020B0604020202020204" pitchFamily="34" charset="0"/>
                        </a:rPr>
                        <a:t> </a:t>
                      </a:r>
                      <a:endParaRPr lang="es-PE" sz="1000" b="0" i="0">
                        <a:effectLst/>
                      </a:endParaRPr>
                    </a:p>
                  </a:txBody>
                  <a:tcPr marL="38064" marR="38064" marT="19032" marB="19032"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192386895"/>
                  </a:ext>
                </a:extLst>
              </a:tr>
              <a:tr h="0">
                <a:tc>
                  <a:txBody>
                    <a:bodyPr/>
                    <a:lstStyle/>
                    <a:p>
                      <a:pPr algn="l" rtl="0" fontAlgn="base"/>
                      <a:r>
                        <a:rPr lang="es-PE" sz="700" b="0" i="0">
                          <a:effectLst/>
                          <a:latin typeface="Times New Roman" panose="02020603050405020304" pitchFamily="18" charset="0"/>
                        </a:rPr>
                        <a:t>1. El usuario ingresa al sistema.  </a:t>
                      </a:r>
                      <a:endParaRPr lang="es-PE" sz="1000" b="0" i="0">
                        <a:effectLst/>
                      </a:endParaRPr>
                    </a:p>
                  </a:txBody>
                  <a:tcPr marL="38064" marR="38064" marT="19032" marB="19032"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466697763"/>
                  </a:ext>
                </a:extLst>
              </a:tr>
              <a:tr h="0">
                <a:tc>
                  <a:txBody>
                    <a:bodyPr/>
                    <a:lstStyle/>
                    <a:p>
                      <a:pPr algn="l" rtl="0" fontAlgn="base"/>
                      <a:r>
                        <a:rPr lang="es-PE" sz="700" b="0" i="0">
                          <a:effectLst/>
                          <a:latin typeface="Times New Roman" panose="02020603050405020304" pitchFamily="18" charset="0"/>
                        </a:rPr>
                        <a:t>2. El sistema muestra una página con un menú principal.  </a:t>
                      </a:r>
                      <a:endParaRPr lang="es-PE" sz="1000" b="0" i="0">
                        <a:effectLst/>
                      </a:endParaRPr>
                    </a:p>
                  </a:txBody>
                  <a:tcPr marL="38064" marR="38064" marT="19032" marB="19032"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567082677"/>
                  </a:ext>
                </a:extLst>
              </a:tr>
              <a:tr h="0">
                <a:tc>
                  <a:txBody>
                    <a:bodyPr/>
                    <a:lstStyle/>
                    <a:p>
                      <a:pPr algn="l" rtl="0" fontAlgn="base"/>
                      <a:r>
                        <a:rPr lang="es-PE" sz="700" b="0" i="0">
                          <a:effectLst/>
                          <a:latin typeface="Times New Roman" panose="02020603050405020304" pitchFamily="18" charset="0"/>
                        </a:rPr>
                        <a:t>3. El sistema muestra primero una página con un listado de las solicitudes de búsqueda.  </a:t>
                      </a:r>
                      <a:endParaRPr lang="es-PE" sz="1000" b="0" i="0">
                        <a:effectLst/>
                      </a:endParaRPr>
                    </a:p>
                  </a:txBody>
                  <a:tcPr marL="38064" marR="38064" marT="19032" marB="19032"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506102147"/>
                  </a:ext>
                </a:extLst>
              </a:tr>
              <a:tr h="0">
                <a:tc>
                  <a:txBody>
                    <a:bodyPr/>
                    <a:lstStyle/>
                    <a:p>
                      <a:pPr algn="l" rtl="0" fontAlgn="base"/>
                      <a:r>
                        <a:rPr lang="es-PE" sz="700" b="0" i="0">
                          <a:effectLst/>
                          <a:latin typeface="Times New Roman" panose="02020603050405020304" pitchFamily="18" charset="0"/>
                        </a:rPr>
                        <a:t>4. El sistema muestra en la parte posterior un botón para registrar una solicitud de búsqueda, la cual contendrá información relevante para su administración a lo largo del tiempo.  </a:t>
                      </a:r>
                      <a:endParaRPr lang="es-PE" sz="1000" b="0" i="0">
                        <a:effectLst/>
                      </a:endParaRPr>
                    </a:p>
                  </a:txBody>
                  <a:tcPr marL="38064" marR="38064" marT="19032" marB="19032"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45455995"/>
                  </a:ext>
                </a:extLst>
              </a:tr>
              <a:tr h="0">
                <a:tc>
                  <a:txBody>
                    <a:bodyPr/>
                    <a:lstStyle/>
                    <a:p>
                      <a:pPr algn="l" rtl="0" fontAlgn="base"/>
                      <a:r>
                        <a:rPr lang="es-PE" sz="700" b="0" i="1">
                          <a:effectLst/>
                          <a:latin typeface="Arial" panose="020B0604020202020204" pitchFamily="34" charset="0"/>
                        </a:rPr>
                        <a:t>1. El usuario da click a “Registrar solicitud” </a:t>
                      </a:r>
                      <a:r>
                        <a:rPr lang="es-PE" sz="700" b="0" i="0">
                          <a:effectLst/>
                          <a:latin typeface="Arial" panose="020B0604020202020204" pitchFamily="34" charset="0"/>
                        </a:rPr>
                        <a:t> </a:t>
                      </a:r>
                      <a:endParaRPr lang="es-PE" sz="1000" b="0" i="0">
                        <a:effectLst/>
                      </a:endParaRPr>
                    </a:p>
                  </a:txBody>
                  <a:tcPr marL="38064" marR="38064" marT="19032" marB="19032"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449069950"/>
                  </a:ext>
                </a:extLst>
              </a:tr>
              <a:tr h="0">
                <a:tc>
                  <a:txBody>
                    <a:bodyPr/>
                    <a:lstStyle/>
                    <a:p>
                      <a:pPr algn="l" rtl="0" fontAlgn="base"/>
                      <a:r>
                        <a:rPr lang="es-PE" sz="700" b="0" i="0">
                          <a:effectLst/>
                          <a:latin typeface="Times New Roman" panose="02020603050405020304" pitchFamily="18" charset="0"/>
                        </a:rPr>
                        <a:t>1. El sistema muestra un popup para registrar solicitudes.  </a:t>
                      </a:r>
                      <a:endParaRPr lang="es-PE" sz="1000" b="0" i="0">
                        <a:effectLst/>
                      </a:endParaRPr>
                    </a:p>
                  </a:txBody>
                  <a:tcPr marL="38064" marR="38064" marT="19032" marB="19032"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18306547"/>
                  </a:ext>
                </a:extLst>
              </a:tr>
              <a:tr h="0">
                <a:tc>
                  <a:txBody>
                    <a:bodyPr/>
                    <a:lstStyle/>
                    <a:p>
                      <a:pPr algn="l" rtl="0" fontAlgn="base"/>
                      <a:r>
                        <a:rPr lang="es-PE" sz="700" b="0" i="0">
                          <a:effectLst/>
                          <a:latin typeface="Times New Roman" panose="02020603050405020304" pitchFamily="18" charset="0"/>
                        </a:rPr>
                        <a:t>2. El sistema muestra en el popup varios campos de registro de información, como el nombre de la solicitud, la descripción, la fecha de creación, el estado, el usuario que registró la solicitud de búsqueda, etc.  </a:t>
                      </a:r>
                      <a:endParaRPr lang="es-PE" sz="1000" b="0" i="0">
                        <a:effectLst/>
                      </a:endParaRPr>
                    </a:p>
                  </a:txBody>
                  <a:tcPr marL="38064" marR="38064" marT="19032" marB="19032"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806832808"/>
                  </a:ext>
                </a:extLst>
              </a:tr>
              <a:tr h="0">
                <a:tc>
                  <a:txBody>
                    <a:bodyPr/>
                    <a:lstStyle/>
                    <a:p>
                      <a:pPr algn="l" rtl="0" fontAlgn="base"/>
                      <a:r>
                        <a:rPr lang="es-PE" sz="700" b="0" i="0">
                          <a:effectLst/>
                          <a:latin typeface="Times New Roman" panose="02020603050405020304" pitchFamily="18" charset="0"/>
                        </a:rPr>
                        <a:t>3. El usuario llena los campos de registro.  </a:t>
                      </a:r>
                      <a:endParaRPr lang="es-PE" sz="1000" b="0" i="0">
                        <a:effectLst/>
                      </a:endParaRPr>
                    </a:p>
                  </a:txBody>
                  <a:tcPr marL="38064" marR="38064" marT="19032" marB="19032"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141525621"/>
                  </a:ext>
                </a:extLst>
              </a:tr>
              <a:tr h="0">
                <a:tc>
                  <a:txBody>
                    <a:bodyPr/>
                    <a:lstStyle/>
                    <a:p>
                      <a:pPr algn="l" rtl="0" fontAlgn="base"/>
                      <a:r>
                        <a:rPr lang="es-PE" sz="700" b="0" i="0">
                          <a:effectLst/>
                          <a:latin typeface="Times New Roman" panose="02020603050405020304" pitchFamily="18" charset="0"/>
                        </a:rPr>
                        <a:t>4. El usuario da click en “Registrar”.  </a:t>
                      </a:r>
                      <a:endParaRPr lang="es-PE" sz="1000" b="0" i="0">
                        <a:effectLst/>
                      </a:endParaRPr>
                    </a:p>
                  </a:txBody>
                  <a:tcPr marL="38064" marR="38064" marT="19032" marB="19032"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204426076"/>
                  </a:ext>
                </a:extLst>
              </a:tr>
              <a:tr h="0">
                <a:tc>
                  <a:txBody>
                    <a:bodyPr/>
                    <a:lstStyle/>
                    <a:p>
                      <a:pPr algn="l" rtl="0" fontAlgn="base"/>
                      <a:r>
                        <a:rPr lang="es-PE" sz="700" b="0" i="0">
                          <a:effectLst/>
                          <a:latin typeface="Times New Roman" panose="02020603050405020304" pitchFamily="18" charset="0"/>
                        </a:rPr>
                        <a:t>5. El sistema actualiza la ventana de listado de solicitudes, donde luego se podrá visualizar la nueva solicitud registrada.  </a:t>
                      </a:r>
                      <a:endParaRPr lang="es-PE" sz="1000" b="0" i="0">
                        <a:effectLst/>
                      </a:endParaRPr>
                    </a:p>
                  </a:txBody>
                  <a:tcPr marL="38064" marR="38064" marT="19032" marB="19032"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988412668"/>
                  </a:ext>
                </a:extLst>
              </a:tr>
              <a:tr h="0">
                <a:tc>
                  <a:txBody>
                    <a:bodyPr/>
                    <a:lstStyle/>
                    <a:p>
                      <a:pPr algn="l" rtl="0" fontAlgn="base"/>
                      <a:r>
                        <a:rPr lang="es-PE" sz="700" b="0" i="1">
                          <a:effectLst/>
                          <a:latin typeface="Arial" panose="020B0604020202020204" pitchFamily="34" charset="0"/>
                        </a:rPr>
                        <a:t>2. El usuario da click a “Editar solicitud” </a:t>
                      </a:r>
                      <a:r>
                        <a:rPr lang="es-PE" sz="700" b="0" i="0">
                          <a:effectLst/>
                          <a:latin typeface="Arial" panose="020B0604020202020204" pitchFamily="34" charset="0"/>
                        </a:rPr>
                        <a:t> </a:t>
                      </a:r>
                      <a:endParaRPr lang="es-PE" sz="1000" b="0" i="0">
                        <a:effectLst/>
                      </a:endParaRPr>
                    </a:p>
                  </a:txBody>
                  <a:tcPr marL="38064" marR="38064" marT="19032" marB="19032"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777675471"/>
                  </a:ext>
                </a:extLst>
              </a:tr>
              <a:tr h="0">
                <a:tc>
                  <a:txBody>
                    <a:bodyPr/>
                    <a:lstStyle/>
                    <a:p>
                      <a:pPr algn="l" rtl="0" fontAlgn="base"/>
                      <a:r>
                        <a:rPr lang="es-PE" sz="700" b="0" i="0">
                          <a:effectLst/>
                          <a:latin typeface="Times New Roman" panose="02020603050405020304" pitchFamily="18" charset="0"/>
                        </a:rPr>
                        <a:t>1. El sistema muestra un popup para editar la solicitud.  </a:t>
                      </a:r>
                      <a:endParaRPr lang="es-PE" sz="1000" b="0" i="0">
                        <a:effectLst/>
                      </a:endParaRPr>
                    </a:p>
                  </a:txBody>
                  <a:tcPr marL="38064" marR="38064" marT="19032" marB="19032"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632433978"/>
                  </a:ext>
                </a:extLst>
              </a:tr>
              <a:tr h="0">
                <a:tc>
                  <a:txBody>
                    <a:bodyPr/>
                    <a:lstStyle/>
                    <a:p>
                      <a:pPr algn="l" rtl="0" fontAlgn="base"/>
                      <a:r>
                        <a:rPr lang="es-PE" sz="700" b="0" i="0">
                          <a:effectLst/>
                          <a:latin typeface="Times New Roman" panose="02020603050405020304" pitchFamily="18" charset="0"/>
                        </a:rPr>
                        <a:t>2. El sistema muestra en el popup varios campos de registro de información, como el nombre de la solicitud, la descripción, la fecha de creación, el estado, el usuario que registró la solicitud de búsqueda, etc.  </a:t>
                      </a:r>
                      <a:endParaRPr lang="es-PE" sz="1000" b="0" i="0">
                        <a:effectLst/>
                      </a:endParaRPr>
                    </a:p>
                  </a:txBody>
                  <a:tcPr marL="38064" marR="38064" marT="19032" marB="19032"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796782620"/>
                  </a:ext>
                </a:extLst>
              </a:tr>
              <a:tr h="0">
                <a:tc>
                  <a:txBody>
                    <a:bodyPr/>
                    <a:lstStyle/>
                    <a:p>
                      <a:pPr algn="l" rtl="0" fontAlgn="base"/>
                      <a:r>
                        <a:rPr lang="es-PE" sz="700" b="0" i="0">
                          <a:effectLst/>
                          <a:latin typeface="Times New Roman" panose="02020603050405020304" pitchFamily="18" charset="0"/>
                        </a:rPr>
                        <a:t>3. El usuario edita la información que crea conveniente de la solicitud y da click en “Editar”.  </a:t>
                      </a:r>
                      <a:endParaRPr lang="es-PE" sz="1000" b="0" i="0">
                        <a:effectLst/>
                      </a:endParaRPr>
                    </a:p>
                  </a:txBody>
                  <a:tcPr marL="38064" marR="38064" marT="19032" marB="19032"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904037976"/>
                  </a:ext>
                </a:extLst>
              </a:tr>
              <a:tr h="0">
                <a:tc>
                  <a:txBody>
                    <a:bodyPr/>
                    <a:lstStyle/>
                    <a:p>
                      <a:pPr algn="l" rtl="0" fontAlgn="base"/>
                      <a:r>
                        <a:rPr lang="es-PE" sz="700" b="0" i="0">
                          <a:effectLst/>
                          <a:latin typeface="Times New Roman" panose="02020603050405020304" pitchFamily="18" charset="0"/>
                        </a:rPr>
                        <a:t>4. El sistema cierra el popup y actualiza la ventana de listado de solicitudes, donde se podrá visualizar la nueva información de la solicitud editada.  </a:t>
                      </a:r>
                      <a:endParaRPr lang="es-PE" sz="1000" b="0" i="0">
                        <a:effectLst/>
                      </a:endParaRPr>
                    </a:p>
                  </a:txBody>
                  <a:tcPr marL="38064" marR="38064" marT="19032" marB="19032"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748506216"/>
                  </a:ext>
                </a:extLst>
              </a:tr>
              <a:tr h="0">
                <a:tc>
                  <a:txBody>
                    <a:bodyPr/>
                    <a:lstStyle/>
                    <a:p>
                      <a:pPr algn="l" rtl="0" fontAlgn="base"/>
                      <a:r>
                        <a:rPr lang="es-PE" sz="700" b="0" i="1">
                          <a:effectLst/>
                          <a:latin typeface="Arial" panose="020B0604020202020204" pitchFamily="34" charset="0"/>
                        </a:rPr>
                        <a:t>3. El usuario da click a “Eliminar solicitud” </a:t>
                      </a:r>
                      <a:r>
                        <a:rPr lang="es-PE" sz="700" b="0" i="0">
                          <a:effectLst/>
                          <a:latin typeface="Arial" panose="020B0604020202020204" pitchFamily="34" charset="0"/>
                        </a:rPr>
                        <a:t> </a:t>
                      </a:r>
                      <a:endParaRPr lang="es-PE" sz="1000" b="0" i="0">
                        <a:effectLst/>
                      </a:endParaRPr>
                    </a:p>
                  </a:txBody>
                  <a:tcPr marL="38064" marR="38064" marT="19032" marB="19032"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887023375"/>
                  </a:ext>
                </a:extLst>
              </a:tr>
              <a:tr h="0">
                <a:tc>
                  <a:txBody>
                    <a:bodyPr/>
                    <a:lstStyle/>
                    <a:p>
                      <a:pPr algn="l" rtl="0" fontAlgn="base"/>
                      <a:r>
                        <a:rPr lang="es-PE" sz="700" b="0" i="0">
                          <a:effectLst/>
                          <a:latin typeface="Times New Roman" panose="02020603050405020304" pitchFamily="18" charset="0"/>
                        </a:rPr>
                        <a:t>1. El sistema muestra un popup para confirmar la eliminación de la solicitud, informando al usuario que esta operación es irreversible.  </a:t>
                      </a:r>
                      <a:endParaRPr lang="es-PE" sz="1000" b="0" i="0">
                        <a:effectLst/>
                      </a:endParaRPr>
                    </a:p>
                  </a:txBody>
                  <a:tcPr marL="38064" marR="38064" marT="19032" marB="19032"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324791166"/>
                  </a:ext>
                </a:extLst>
              </a:tr>
              <a:tr h="0">
                <a:tc>
                  <a:txBody>
                    <a:bodyPr/>
                    <a:lstStyle/>
                    <a:p>
                      <a:pPr algn="l" rtl="0" fontAlgn="base"/>
                      <a:r>
                        <a:rPr lang="es-PE" sz="700" b="0" i="0">
                          <a:effectLst/>
                          <a:latin typeface="Times New Roman" panose="02020603050405020304" pitchFamily="18" charset="0"/>
                        </a:rPr>
                        <a:t>2. El usuario da click a “Eliminar”.  </a:t>
                      </a:r>
                      <a:endParaRPr lang="es-PE" sz="1000" b="0" i="0">
                        <a:effectLst/>
                      </a:endParaRPr>
                    </a:p>
                  </a:txBody>
                  <a:tcPr marL="38064" marR="38064" marT="19032" marB="19032"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567969387"/>
                  </a:ext>
                </a:extLst>
              </a:tr>
              <a:tr h="0">
                <a:tc>
                  <a:txBody>
                    <a:bodyPr/>
                    <a:lstStyle/>
                    <a:p>
                      <a:pPr algn="l" rtl="0" fontAlgn="base"/>
                      <a:r>
                        <a:rPr lang="es-PE" sz="700" b="0" i="0">
                          <a:effectLst/>
                          <a:latin typeface="Times New Roman" panose="02020603050405020304" pitchFamily="18" charset="0"/>
                        </a:rPr>
                        <a:t>3. El sistema cierra el popup y regresa al usuario a la vista de listado de solicitudes.  </a:t>
                      </a:r>
                      <a:endParaRPr lang="es-PE" sz="1000" b="0" i="0">
                        <a:effectLst/>
                      </a:endParaRPr>
                    </a:p>
                  </a:txBody>
                  <a:tcPr marL="38064" marR="38064" marT="19032" marB="19032"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388369467"/>
                  </a:ext>
                </a:extLst>
              </a:tr>
              <a:tr h="0">
                <a:tc>
                  <a:txBody>
                    <a:bodyPr/>
                    <a:lstStyle/>
                    <a:p>
                      <a:pPr algn="l" rtl="0" fontAlgn="base"/>
                      <a:r>
                        <a:rPr lang="es-PE" sz="700" b="1" i="0">
                          <a:effectLst/>
                          <a:latin typeface="Arial" panose="020B0604020202020204" pitchFamily="34" charset="0"/>
                        </a:rPr>
                        <a:t>2. Flujos Alternativos </a:t>
                      </a:r>
                      <a:r>
                        <a:rPr lang="es-PE" sz="700" b="0" i="0">
                          <a:effectLst/>
                          <a:latin typeface="Arial" panose="020B0604020202020204" pitchFamily="34" charset="0"/>
                        </a:rPr>
                        <a:t> </a:t>
                      </a:r>
                      <a:endParaRPr lang="es-PE" sz="1000" b="0" i="0">
                        <a:effectLst/>
                      </a:endParaRPr>
                    </a:p>
                  </a:txBody>
                  <a:tcPr marL="38064" marR="38064" marT="19032" marB="19032"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092964137"/>
                  </a:ext>
                </a:extLst>
              </a:tr>
              <a:tr h="0">
                <a:tc>
                  <a:txBody>
                    <a:bodyPr/>
                    <a:lstStyle/>
                    <a:p>
                      <a:pPr algn="l" rtl="0" fontAlgn="base"/>
                      <a:r>
                        <a:rPr lang="es-PE" sz="700" b="0" i="1">
                          <a:effectLst/>
                          <a:latin typeface="Arial" panose="020B0604020202020204" pitchFamily="34" charset="0"/>
                        </a:rPr>
                        <a:t>1. El usuario ha ingresado datos erróneos </a:t>
                      </a:r>
                      <a:r>
                        <a:rPr lang="es-PE" sz="700" b="0" i="0">
                          <a:effectLst/>
                          <a:latin typeface="Arial" panose="020B0604020202020204" pitchFamily="34" charset="0"/>
                        </a:rPr>
                        <a:t> </a:t>
                      </a:r>
                      <a:endParaRPr lang="es-PE" sz="1000" b="0" i="0">
                        <a:effectLst/>
                      </a:endParaRPr>
                    </a:p>
                  </a:txBody>
                  <a:tcPr marL="38064" marR="38064" marT="19032" marB="19032"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4026098037"/>
                  </a:ext>
                </a:extLst>
              </a:tr>
              <a:tr h="0">
                <a:tc>
                  <a:txBody>
                    <a:bodyPr/>
                    <a:lstStyle/>
                    <a:p>
                      <a:pPr algn="l" rtl="0" fontAlgn="base"/>
                      <a:r>
                        <a:rPr lang="es-PE" sz="700" b="0" i="0">
                          <a:effectLst/>
                          <a:latin typeface="Times New Roman" panose="02020603050405020304" pitchFamily="18" charset="0"/>
                        </a:rPr>
                        <a:t>Si el usuario no registró datos correctos, el sistema lanzará un mensaje de error con el mensaje correspondiente.  </a:t>
                      </a:r>
                      <a:endParaRPr lang="es-PE" sz="1000" b="0" i="0">
                        <a:effectLst/>
                      </a:endParaRPr>
                    </a:p>
                  </a:txBody>
                  <a:tcPr marL="38064" marR="38064" marT="19032" marB="19032"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4137040463"/>
                  </a:ext>
                </a:extLst>
              </a:tr>
              <a:tr h="0">
                <a:tc>
                  <a:txBody>
                    <a:bodyPr/>
                    <a:lstStyle/>
                    <a:p>
                      <a:pPr algn="l" rtl="0" fontAlgn="base"/>
                      <a:r>
                        <a:rPr lang="es-PE" sz="700" b="0" i="1">
                          <a:effectLst/>
                          <a:latin typeface="Arial" panose="020B0604020202020204" pitchFamily="34" charset="0"/>
                        </a:rPr>
                        <a:t>2. El usuario da click en el botón “Cancelar” </a:t>
                      </a:r>
                      <a:r>
                        <a:rPr lang="es-PE" sz="700" b="0" i="0">
                          <a:effectLst/>
                          <a:latin typeface="Arial" panose="020B0604020202020204" pitchFamily="34" charset="0"/>
                        </a:rPr>
                        <a:t> </a:t>
                      </a:r>
                      <a:endParaRPr lang="es-PE" sz="1000" b="0" i="0">
                        <a:effectLst/>
                      </a:endParaRPr>
                    </a:p>
                  </a:txBody>
                  <a:tcPr marL="38064" marR="38064" marT="19032" marB="19032"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897792185"/>
                  </a:ext>
                </a:extLst>
              </a:tr>
              <a:tr h="0">
                <a:tc>
                  <a:txBody>
                    <a:bodyPr/>
                    <a:lstStyle/>
                    <a:p>
                      <a:pPr algn="l" rtl="0" fontAlgn="base"/>
                      <a:r>
                        <a:rPr lang="es-PE" sz="700" b="0" i="0">
                          <a:effectLst/>
                          <a:latin typeface="Times New Roman" panose="02020603050405020304" pitchFamily="18" charset="0"/>
                        </a:rPr>
                        <a:t>Si el usuario da click en el botón cancelar, tanto en el registro, edición como eliminación, entonces el popup que el sistema lanzó, se cerrará.  </a:t>
                      </a:r>
                      <a:endParaRPr lang="es-PE" sz="1000" b="0" i="0">
                        <a:effectLst/>
                      </a:endParaRPr>
                    </a:p>
                  </a:txBody>
                  <a:tcPr marL="38064" marR="38064" marT="19032" marB="19032"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86761192"/>
                  </a:ext>
                </a:extLst>
              </a:tr>
              <a:tr h="64518">
                <a:tc>
                  <a:txBody>
                    <a:bodyPr/>
                    <a:lstStyle/>
                    <a:p>
                      <a:pPr algn="l" rtl="0" fontAlgn="base"/>
                      <a:r>
                        <a:rPr lang="es-PE" sz="800" b="1" i="0">
                          <a:effectLst/>
                          <a:latin typeface="Arial" panose="020B0604020202020204" pitchFamily="34" charset="0"/>
                        </a:rPr>
                        <a:t>3. Requerimientos Especiales </a:t>
                      </a:r>
                      <a:r>
                        <a:rPr lang="es-PE" sz="800" b="0" i="0">
                          <a:effectLst/>
                          <a:latin typeface="Arial" panose="020B0604020202020204" pitchFamily="34" charset="0"/>
                        </a:rPr>
                        <a:t> </a:t>
                      </a:r>
                      <a:endParaRPr lang="es-PE" sz="1000" b="0" i="0">
                        <a:effectLst/>
                      </a:endParaRPr>
                    </a:p>
                  </a:txBody>
                  <a:tcPr marL="38064" marR="38064" marT="19032" marB="19032"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4053037800"/>
                  </a:ext>
                </a:extLst>
              </a:tr>
              <a:tr h="0">
                <a:tc>
                  <a:txBody>
                    <a:bodyPr/>
                    <a:lstStyle/>
                    <a:p>
                      <a:pPr algn="l" rtl="0" fontAlgn="base"/>
                      <a:r>
                        <a:rPr lang="es-PE" sz="700" b="1" i="0">
                          <a:effectLst/>
                          <a:latin typeface="Arial" panose="020B0604020202020204" pitchFamily="34" charset="0"/>
                        </a:rPr>
                        <a:t>1. Brindar una experiencia de usuario muy intuitiva </a:t>
                      </a:r>
                      <a:r>
                        <a:rPr lang="es-PE" sz="700" b="0" i="0">
                          <a:effectLst/>
                          <a:latin typeface="Arial" panose="020B0604020202020204" pitchFamily="34" charset="0"/>
                        </a:rPr>
                        <a:t> </a:t>
                      </a:r>
                      <a:endParaRPr lang="es-PE" sz="1000" b="0" i="0">
                        <a:effectLst/>
                      </a:endParaRPr>
                    </a:p>
                  </a:txBody>
                  <a:tcPr marL="38064" marR="38064" marT="19032" marB="19032"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570108313"/>
                  </a:ext>
                </a:extLst>
              </a:tr>
              <a:tr h="0">
                <a:tc>
                  <a:txBody>
                    <a:bodyPr/>
                    <a:lstStyle/>
                    <a:p>
                      <a:pPr algn="l" rtl="0" fontAlgn="base"/>
                      <a:r>
                        <a:rPr lang="es-PE" sz="700" b="0" i="0">
                          <a:effectLst/>
                          <a:latin typeface="Times New Roman" panose="02020603050405020304" pitchFamily="18" charset="0"/>
                        </a:rPr>
                        <a:t>El diseño de la interfaz de usuario debe ser intuitiva y fácil de predecir para el usuario, haciendo más fácil y cómoda su experiencia al momento de mantener una solicitud de búsqueda.  </a:t>
                      </a:r>
                      <a:endParaRPr lang="es-PE" sz="1000" b="0" i="0">
                        <a:effectLst/>
                      </a:endParaRPr>
                    </a:p>
                  </a:txBody>
                  <a:tcPr marL="38064" marR="38064" marT="19032" marB="19032"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845853566"/>
                  </a:ext>
                </a:extLst>
              </a:tr>
              <a:tr h="64518">
                <a:tc>
                  <a:txBody>
                    <a:bodyPr/>
                    <a:lstStyle/>
                    <a:p>
                      <a:pPr algn="l" rtl="0" fontAlgn="base"/>
                      <a:r>
                        <a:rPr lang="es-PE" sz="800" b="1" i="0">
                          <a:effectLst/>
                          <a:latin typeface="Arial" panose="020B0604020202020204" pitchFamily="34" charset="0"/>
                        </a:rPr>
                        <a:t>4. Precondiciones </a:t>
                      </a:r>
                      <a:r>
                        <a:rPr lang="es-PE" sz="800" b="0" i="0">
                          <a:effectLst/>
                          <a:latin typeface="Arial" panose="020B0604020202020204" pitchFamily="34" charset="0"/>
                        </a:rPr>
                        <a:t> </a:t>
                      </a:r>
                      <a:endParaRPr lang="es-PE" sz="1000" b="0" i="0">
                        <a:effectLst/>
                      </a:endParaRPr>
                    </a:p>
                  </a:txBody>
                  <a:tcPr marL="38064" marR="38064" marT="19032" marB="19032"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190635463"/>
                  </a:ext>
                </a:extLst>
              </a:tr>
              <a:tr h="0">
                <a:tc>
                  <a:txBody>
                    <a:bodyPr/>
                    <a:lstStyle/>
                    <a:p>
                      <a:pPr algn="l" rtl="0" fontAlgn="base"/>
                      <a:r>
                        <a:rPr lang="es-PE" sz="700" b="1" i="0">
                          <a:effectLst/>
                          <a:latin typeface="Arial" panose="020B0604020202020204" pitchFamily="34" charset="0"/>
                        </a:rPr>
                        <a:t>1. Iniciar sesión </a:t>
                      </a:r>
                      <a:r>
                        <a:rPr lang="es-PE" sz="700" b="0" i="0">
                          <a:effectLst/>
                          <a:latin typeface="Arial" panose="020B0604020202020204" pitchFamily="34" charset="0"/>
                        </a:rPr>
                        <a:t> </a:t>
                      </a:r>
                      <a:endParaRPr lang="es-PE" sz="1000" b="0" i="0">
                        <a:effectLst/>
                      </a:endParaRPr>
                    </a:p>
                  </a:txBody>
                  <a:tcPr marL="38064" marR="38064" marT="19032" marB="19032"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783748877"/>
                  </a:ext>
                </a:extLst>
              </a:tr>
              <a:tr h="0">
                <a:tc>
                  <a:txBody>
                    <a:bodyPr/>
                    <a:lstStyle/>
                    <a:p>
                      <a:pPr algn="l" rtl="0" fontAlgn="base"/>
                      <a:r>
                        <a:rPr lang="es-PE" sz="700" b="0" i="0">
                          <a:effectLst/>
                          <a:latin typeface="Times New Roman" panose="02020603050405020304" pitchFamily="18" charset="0"/>
                        </a:rPr>
                        <a:t>El técnico debió ingresar al sistema con sus credenciales y el rol de técnico.  </a:t>
                      </a:r>
                      <a:endParaRPr lang="es-PE" sz="1000" b="0" i="0">
                        <a:effectLst/>
                      </a:endParaRPr>
                    </a:p>
                  </a:txBody>
                  <a:tcPr marL="38064" marR="38064" marT="19032" marB="19032"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4080549281"/>
                  </a:ext>
                </a:extLst>
              </a:tr>
              <a:tr h="64518">
                <a:tc>
                  <a:txBody>
                    <a:bodyPr/>
                    <a:lstStyle/>
                    <a:p>
                      <a:pPr algn="l" rtl="0" fontAlgn="base"/>
                      <a:r>
                        <a:rPr lang="es-PE" sz="800" b="1" i="0">
                          <a:effectLst/>
                          <a:latin typeface="Arial" panose="020B0604020202020204" pitchFamily="34" charset="0"/>
                        </a:rPr>
                        <a:t>5. Postcondiciones </a:t>
                      </a:r>
                      <a:r>
                        <a:rPr lang="es-PE" sz="800" b="0" i="0">
                          <a:effectLst/>
                          <a:latin typeface="Arial" panose="020B0604020202020204" pitchFamily="34" charset="0"/>
                        </a:rPr>
                        <a:t> </a:t>
                      </a:r>
                      <a:endParaRPr lang="es-PE" sz="1000" b="0" i="0">
                        <a:effectLst/>
                      </a:endParaRPr>
                    </a:p>
                  </a:txBody>
                  <a:tcPr marL="38064" marR="38064" marT="19032" marB="19032"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4027931583"/>
                  </a:ext>
                </a:extLst>
              </a:tr>
              <a:tr h="0">
                <a:tc>
                  <a:txBody>
                    <a:bodyPr/>
                    <a:lstStyle/>
                    <a:p>
                      <a:pPr algn="l" rtl="0" fontAlgn="base"/>
                      <a:r>
                        <a:rPr lang="es-PE" sz="700" b="1" i="0">
                          <a:effectLst/>
                          <a:latin typeface="Arial" panose="020B0604020202020204" pitchFamily="34" charset="0"/>
                        </a:rPr>
                        <a:t>1. Actualización de la base de datos de solicitudes </a:t>
                      </a:r>
                      <a:r>
                        <a:rPr lang="es-PE" sz="700" b="0" i="0">
                          <a:effectLst/>
                          <a:latin typeface="Arial" panose="020B0604020202020204" pitchFamily="34" charset="0"/>
                        </a:rPr>
                        <a:t> </a:t>
                      </a:r>
                      <a:endParaRPr lang="es-PE" sz="1000" b="0" i="0">
                        <a:effectLst/>
                      </a:endParaRPr>
                    </a:p>
                  </a:txBody>
                  <a:tcPr marL="38064" marR="38064" marT="19032" marB="19032"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170411440"/>
                  </a:ext>
                </a:extLst>
              </a:tr>
              <a:tr h="0">
                <a:tc>
                  <a:txBody>
                    <a:bodyPr/>
                    <a:lstStyle/>
                    <a:p>
                      <a:pPr algn="l" rtl="0" fontAlgn="base"/>
                      <a:r>
                        <a:rPr lang="es-PE" sz="700" b="0" i="0">
                          <a:effectLst/>
                          <a:latin typeface="Times New Roman" panose="02020603050405020304" pitchFamily="18" charset="0"/>
                        </a:rPr>
                        <a:t>El sistema debería actualizar la base de datos que contiene todas las solicitudes de documentación registradas.  </a:t>
                      </a:r>
                      <a:endParaRPr lang="es-PE" sz="1000" b="0" i="0">
                        <a:effectLst/>
                      </a:endParaRPr>
                    </a:p>
                  </a:txBody>
                  <a:tcPr marL="38064" marR="38064" marT="19032" marB="19032"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93774034"/>
                  </a:ext>
                </a:extLst>
              </a:tr>
              <a:tr h="64518">
                <a:tc>
                  <a:txBody>
                    <a:bodyPr/>
                    <a:lstStyle/>
                    <a:p>
                      <a:pPr algn="l" rtl="0" fontAlgn="base"/>
                      <a:r>
                        <a:rPr lang="es-PE" sz="800" b="1" i="0">
                          <a:effectLst/>
                          <a:latin typeface="Arial" panose="020B0604020202020204" pitchFamily="34" charset="0"/>
                        </a:rPr>
                        <a:t>6. Puntos de Extensión </a:t>
                      </a:r>
                      <a:r>
                        <a:rPr lang="es-PE" sz="800" b="0" i="0">
                          <a:effectLst/>
                          <a:latin typeface="Arial" panose="020B0604020202020204" pitchFamily="34" charset="0"/>
                        </a:rPr>
                        <a:t> </a:t>
                      </a:r>
                      <a:endParaRPr lang="es-PE" sz="1000" b="0" i="0">
                        <a:effectLst/>
                      </a:endParaRPr>
                    </a:p>
                  </a:txBody>
                  <a:tcPr marL="38064" marR="38064" marT="19032" marB="19032"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978777881"/>
                  </a:ext>
                </a:extLst>
              </a:tr>
              <a:tr h="0">
                <a:tc>
                  <a:txBody>
                    <a:bodyPr/>
                    <a:lstStyle/>
                    <a:p>
                      <a:pPr algn="l" rtl="0" fontAlgn="base"/>
                      <a:r>
                        <a:rPr lang="es-PE" sz="700" b="0" i="0" dirty="0">
                          <a:effectLst/>
                          <a:latin typeface="Times New Roman" panose="02020603050405020304" pitchFamily="18" charset="0"/>
                        </a:rPr>
                        <a:t>No hay puntos de extensión relacionados a este caso de uso.  </a:t>
                      </a:r>
                      <a:endParaRPr lang="es-PE" sz="1000" b="0" i="0" dirty="0">
                        <a:effectLst/>
                      </a:endParaRPr>
                    </a:p>
                  </a:txBody>
                  <a:tcPr marL="38064" marR="38064" marT="19032" marB="19032"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356849161"/>
                  </a:ext>
                </a:extLst>
              </a:tr>
            </a:tbl>
          </a:graphicData>
        </a:graphic>
      </p:graphicFrame>
    </p:spTree>
    <p:extLst>
      <p:ext uri="{BB962C8B-B14F-4D97-AF65-F5344CB8AC3E}">
        <p14:creationId xmlns:p14="http://schemas.microsoft.com/office/powerpoint/2010/main" val="660260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B03CDE1-A140-10B0-FB9B-41D0BB16A98F}"/>
              </a:ext>
            </a:extLst>
          </p:cNvPr>
          <p:cNvSpPr>
            <a:spLocks noGrp="1"/>
          </p:cNvSpPr>
          <p:nvPr>
            <p:ph type="title"/>
          </p:nvPr>
        </p:nvSpPr>
        <p:spPr>
          <a:xfrm>
            <a:off x="534988" y="303213"/>
            <a:ext cx="9621837" cy="1258887"/>
          </a:xfrm>
        </p:spPr>
        <p:txBody>
          <a:bodyPr/>
          <a:lstStyle/>
          <a:p>
            <a:r>
              <a:rPr lang="en-US" dirty="0"/>
              <a:t>Validar </a:t>
            </a:r>
            <a:r>
              <a:rPr lang="en-US" dirty="0" err="1"/>
              <a:t>Solicitud</a:t>
            </a:r>
            <a:r>
              <a:rPr lang="en-US" dirty="0"/>
              <a:t> de </a:t>
            </a:r>
            <a:r>
              <a:rPr lang="en-US" dirty="0" err="1"/>
              <a:t>Busqueda</a:t>
            </a:r>
            <a:endParaRPr lang="en-US" dirty="0"/>
          </a:p>
        </p:txBody>
      </p:sp>
      <p:sp>
        <p:nvSpPr>
          <p:cNvPr id="12" name="Text Placeholder 2">
            <a:extLst>
              <a:ext uri="{FF2B5EF4-FFF2-40B4-BE49-F238E27FC236}">
                <a16:creationId xmlns:a16="http://schemas.microsoft.com/office/drawing/2014/main" id="{DDAF3C6A-66B6-514C-7765-A66A6A6EA454}"/>
              </a:ext>
            </a:extLst>
          </p:cNvPr>
          <p:cNvSpPr>
            <a:spLocks noGrp="1"/>
          </p:cNvSpPr>
          <p:nvPr>
            <p:ph type="body" idx="1"/>
          </p:nvPr>
        </p:nvSpPr>
        <p:spPr>
          <a:xfrm>
            <a:off x="665386" y="2159657"/>
            <a:ext cx="3384375" cy="3240359"/>
          </a:xfrm>
        </p:spPr>
        <p:txBody>
          <a:bodyPr/>
          <a:lstStyle/>
          <a:p>
            <a:pPr algn="just" fontAlgn="base">
              <a:lnSpc>
                <a:spcPct val="107000"/>
              </a:lnSpc>
              <a:spcAft>
                <a:spcPts val="800"/>
              </a:spcAft>
            </a:pPr>
            <a:r>
              <a:rPr lang="es-PE" sz="1800" b="0" dirty="0">
                <a:effectLst/>
                <a:latin typeface="Times New Roman" panose="02020603050405020304" pitchFamily="18" charset="0"/>
                <a:cs typeface="Times New Roman" panose="02020603050405020304" pitchFamily="18" charset="0"/>
              </a:rPr>
              <a:t>La validación de una solicitud de búsqueda se realiza cuando la unidad orgánica registra la solicitud, para que después esta pase a manos del técnico, quien se encargará de validar si la solicitud contiene todos los datos necesarios para proceder con el envío al secretario general y, de darse el escenario más favorable, se apruebe y proceda la posterior búsqueda del documento solicitado.  </a:t>
            </a:r>
            <a:endParaRPr lang="es-PE" sz="1800" b="0" dirty="0">
              <a:effectLst/>
              <a:latin typeface="Times New Roman" panose="02020603050405020304" pitchFamily="18" charset="0"/>
              <a:ea typeface="Calibri" panose="020F0502020204030204" pitchFamily="34" charset="0"/>
              <a:cs typeface="Times New Roman" panose="02020603050405020304" pitchFamily="18" charset="0"/>
            </a:endParaRPr>
          </a:p>
        </p:txBody>
      </p:sp>
      <p:graphicFrame>
        <p:nvGraphicFramePr>
          <p:cNvPr id="6" name="Tabla 5">
            <a:extLst>
              <a:ext uri="{FF2B5EF4-FFF2-40B4-BE49-F238E27FC236}">
                <a16:creationId xmlns:a16="http://schemas.microsoft.com/office/drawing/2014/main" id="{B3E9121C-F0BA-A968-594E-98C205BBC895}"/>
              </a:ext>
            </a:extLst>
          </p:cNvPr>
          <p:cNvGraphicFramePr>
            <a:graphicFrameLocks noGrp="1"/>
          </p:cNvGraphicFramePr>
          <p:nvPr>
            <p:extLst>
              <p:ext uri="{D42A27DB-BD31-4B8C-83A1-F6EECF244321}">
                <p14:modId xmlns:p14="http://schemas.microsoft.com/office/powerpoint/2010/main" val="414861197"/>
              </p:ext>
            </p:extLst>
          </p:nvPr>
        </p:nvGraphicFramePr>
        <p:xfrm>
          <a:off x="4337794" y="1444832"/>
          <a:ext cx="6048672" cy="4827850"/>
        </p:xfrm>
        <a:graphic>
          <a:graphicData uri="http://schemas.openxmlformats.org/drawingml/2006/table">
            <a:tbl>
              <a:tblPr firstRow="1" firstCol="1" bandRow="1">
                <a:tableStyleId>{2D5ABB26-0587-4C30-8999-92F81FD0307C}</a:tableStyleId>
              </a:tblPr>
              <a:tblGrid>
                <a:gridCol w="6048672">
                  <a:extLst>
                    <a:ext uri="{9D8B030D-6E8A-4147-A177-3AD203B41FA5}">
                      <a16:colId xmlns:a16="http://schemas.microsoft.com/office/drawing/2014/main" val="1656805947"/>
                    </a:ext>
                  </a:extLst>
                </a:gridCol>
              </a:tblGrid>
              <a:tr h="103742">
                <a:tc>
                  <a:txBody>
                    <a:bodyPr/>
                    <a:lstStyle/>
                    <a:p>
                      <a:pPr fontAlgn="base">
                        <a:lnSpc>
                          <a:spcPct val="107000"/>
                        </a:lnSpc>
                        <a:spcAft>
                          <a:spcPts val="800"/>
                        </a:spcAft>
                      </a:pPr>
                      <a:r>
                        <a:rPr lang="es-PE" sz="1400" dirty="0">
                          <a:solidFill>
                            <a:schemeClr val="bg1"/>
                          </a:solidFill>
                          <a:effectLst/>
                          <a:latin typeface="Times New Roman" panose="02020603050405020304" pitchFamily="18" charset="0"/>
                          <a:cs typeface="Times New Roman" panose="02020603050405020304" pitchFamily="18" charset="0"/>
                        </a:rPr>
                        <a:t>11. Validar Solicitud de Búsqueda  </a:t>
                      </a:r>
                      <a:endParaRPr lang="es-PE"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080159610"/>
                  </a:ext>
                </a:extLst>
              </a:tr>
              <a:tr h="397604">
                <a:tc>
                  <a:txBody>
                    <a:bodyPr/>
                    <a:lstStyle/>
                    <a:p>
                      <a:pPr fontAlgn="base">
                        <a:lnSpc>
                          <a:spcPct val="107000"/>
                        </a:lnSpc>
                        <a:spcAft>
                          <a:spcPts val="800"/>
                        </a:spcAft>
                      </a:pPr>
                      <a:r>
                        <a:rPr lang="es-PE" sz="1100" dirty="0">
                          <a:effectLst/>
                          <a:latin typeface="Times New Roman" panose="02020603050405020304" pitchFamily="18" charset="0"/>
                          <a:cs typeface="Times New Roman" panose="02020603050405020304" pitchFamily="18" charset="0"/>
                        </a:rPr>
                        <a:t>La validación de una solicitud de búsqueda se realiza cuando la unidad orgánica registra la solicitud, para que después esta pase a manos del técnico, quien se encargará de validar si la solicitud contiene todos los datos necesarios para proceder con el envío al secretario general y, de darse el escenario más favorable, se apruebe y proceda la posterior búsqueda del documento solicitado.  </a:t>
                      </a:r>
                      <a:endParaRPr lang="es-PE"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2096792"/>
                  </a:ext>
                </a:extLst>
              </a:tr>
              <a:tr h="103742">
                <a:tc>
                  <a:txBody>
                    <a:bodyPr/>
                    <a:lstStyle/>
                    <a:p>
                      <a:pPr fontAlgn="base">
                        <a:lnSpc>
                          <a:spcPct val="107000"/>
                        </a:lnSpc>
                        <a:spcAft>
                          <a:spcPts val="800"/>
                        </a:spcAft>
                      </a:pPr>
                      <a:r>
                        <a:rPr lang="es-PE" sz="1400">
                          <a:effectLst/>
                          <a:latin typeface="Times New Roman" panose="02020603050405020304" pitchFamily="18" charset="0"/>
                          <a:cs typeface="Times New Roman" panose="02020603050405020304" pitchFamily="18" charset="0"/>
                        </a:rPr>
                        <a:t>2. Flujo de Eventos  </a:t>
                      </a:r>
                      <a:endParaRPr lang="es-PE"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746063"/>
                  </a:ext>
                </a:extLst>
              </a:tr>
              <a:tr h="94293">
                <a:tc>
                  <a:txBody>
                    <a:bodyPr/>
                    <a:lstStyle/>
                    <a:p>
                      <a:pPr fontAlgn="base">
                        <a:lnSpc>
                          <a:spcPct val="107000"/>
                        </a:lnSpc>
                        <a:spcAft>
                          <a:spcPts val="800"/>
                        </a:spcAft>
                      </a:pPr>
                      <a:r>
                        <a:rPr lang="es-PE" sz="1100">
                          <a:effectLst/>
                          <a:latin typeface="Times New Roman" panose="02020603050405020304" pitchFamily="18" charset="0"/>
                          <a:cs typeface="Times New Roman" panose="02020603050405020304" pitchFamily="18" charset="0"/>
                        </a:rPr>
                        <a:t>1. Flujo Básico</a:t>
                      </a:r>
                      <a:endParaRPr lang="es-PE"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1085698"/>
                  </a:ext>
                </a:extLst>
              </a:tr>
              <a:tr h="94293">
                <a:tc>
                  <a:txBody>
                    <a:bodyPr/>
                    <a:lstStyle/>
                    <a:p>
                      <a:pPr indent="714375" fontAlgn="base">
                        <a:lnSpc>
                          <a:spcPct val="107000"/>
                        </a:lnSpc>
                        <a:spcAft>
                          <a:spcPts val="800"/>
                        </a:spcAft>
                      </a:pPr>
                      <a:r>
                        <a:rPr lang="es-PE" sz="1100">
                          <a:effectLst/>
                          <a:latin typeface="Times New Roman" panose="02020603050405020304" pitchFamily="18" charset="0"/>
                          <a:cs typeface="Times New Roman" panose="02020603050405020304" pitchFamily="18" charset="0"/>
                        </a:rPr>
                        <a:t>1. El técnico ingresa al sistema. </a:t>
                      </a:r>
                      <a:endParaRPr lang="es-PE"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082983"/>
                  </a:ext>
                </a:extLst>
              </a:tr>
              <a:tr h="94293">
                <a:tc>
                  <a:txBody>
                    <a:bodyPr/>
                    <a:lstStyle/>
                    <a:p>
                      <a:pPr indent="714375" fontAlgn="base">
                        <a:lnSpc>
                          <a:spcPct val="107000"/>
                        </a:lnSpc>
                        <a:spcAft>
                          <a:spcPts val="800"/>
                        </a:spcAft>
                      </a:pPr>
                      <a:r>
                        <a:rPr lang="es-PE" sz="1100" dirty="0">
                          <a:effectLst/>
                          <a:latin typeface="Times New Roman" panose="02020603050405020304" pitchFamily="18" charset="0"/>
                          <a:cs typeface="Times New Roman" panose="02020603050405020304" pitchFamily="18" charset="0"/>
                        </a:rPr>
                        <a:t>2. El sistema muestra una página con un menú principal. </a:t>
                      </a:r>
                      <a:endParaRPr lang="es-PE"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2819297"/>
                  </a:ext>
                </a:extLst>
              </a:tr>
              <a:tr h="94293">
                <a:tc>
                  <a:txBody>
                    <a:bodyPr/>
                    <a:lstStyle/>
                    <a:p>
                      <a:pPr indent="714375" fontAlgn="base">
                        <a:lnSpc>
                          <a:spcPct val="107000"/>
                        </a:lnSpc>
                        <a:spcAft>
                          <a:spcPts val="800"/>
                        </a:spcAft>
                      </a:pPr>
                      <a:r>
                        <a:rPr lang="es-PE" sz="1100">
                          <a:effectLst/>
                          <a:latin typeface="Times New Roman" panose="02020603050405020304" pitchFamily="18" charset="0"/>
                          <a:cs typeface="Times New Roman" panose="02020603050405020304" pitchFamily="18" charset="0"/>
                        </a:rPr>
                        <a:t>3. El sistema muestra primero una página con un listado de las solicitudes de búsqueda. </a:t>
                      </a:r>
                      <a:endParaRPr lang="es-PE"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3797214"/>
                  </a:ext>
                </a:extLst>
              </a:tr>
              <a:tr h="94293">
                <a:tc>
                  <a:txBody>
                    <a:bodyPr/>
                    <a:lstStyle/>
                    <a:p>
                      <a:pPr indent="714375" fontAlgn="base">
                        <a:lnSpc>
                          <a:spcPct val="107000"/>
                        </a:lnSpc>
                        <a:spcAft>
                          <a:spcPts val="800"/>
                        </a:spcAft>
                      </a:pPr>
                      <a:r>
                        <a:rPr lang="es-PE" sz="1100">
                          <a:effectLst/>
                          <a:latin typeface="Times New Roman" panose="02020603050405020304" pitchFamily="18" charset="0"/>
                          <a:cs typeface="Times New Roman" panose="02020603050405020304" pitchFamily="18" charset="0"/>
                        </a:rPr>
                        <a:t>4. El técnico da click a “Editar solicitud” para editar una solicitud de búsqueda. </a:t>
                      </a:r>
                      <a:endParaRPr lang="es-PE"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8858749"/>
                  </a:ext>
                </a:extLst>
              </a:tr>
              <a:tr h="94293">
                <a:tc>
                  <a:txBody>
                    <a:bodyPr/>
                    <a:lstStyle/>
                    <a:p>
                      <a:pPr indent="714375" fontAlgn="base">
                        <a:lnSpc>
                          <a:spcPct val="107000"/>
                        </a:lnSpc>
                        <a:spcAft>
                          <a:spcPts val="800"/>
                        </a:spcAft>
                      </a:pPr>
                      <a:r>
                        <a:rPr lang="es-PE" sz="1100">
                          <a:effectLst/>
                          <a:latin typeface="Times New Roman" panose="02020603050405020304" pitchFamily="18" charset="0"/>
                          <a:cs typeface="Times New Roman" panose="02020603050405020304" pitchFamily="18" charset="0"/>
                        </a:rPr>
                        <a:t>5. El sistema muestra un botón de “Validar solicitud”. </a:t>
                      </a:r>
                      <a:endParaRPr lang="es-PE"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420978"/>
                  </a:ext>
                </a:extLst>
              </a:tr>
              <a:tr h="94293">
                <a:tc>
                  <a:txBody>
                    <a:bodyPr/>
                    <a:lstStyle/>
                    <a:p>
                      <a:pPr indent="714375" fontAlgn="base">
                        <a:lnSpc>
                          <a:spcPct val="107000"/>
                        </a:lnSpc>
                        <a:spcAft>
                          <a:spcPts val="800"/>
                        </a:spcAft>
                      </a:pPr>
                      <a:r>
                        <a:rPr lang="es-PE" sz="1100">
                          <a:effectLst/>
                          <a:latin typeface="Times New Roman" panose="02020603050405020304" pitchFamily="18" charset="0"/>
                          <a:cs typeface="Times New Roman" panose="02020603050405020304" pitchFamily="18" charset="0"/>
                        </a:rPr>
                        <a:t>6. El técnico da click al botón. </a:t>
                      </a:r>
                      <a:endParaRPr lang="es-PE"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293167"/>
                  </a:ext>
                </a:extLst>
              </a:tr>
              <a:tr h="94293">
                <a:tc>
                  <a:txBody>
                    <a:bodyPr/>
                    <a:lstStyle/>
                    <a:p>
                      <a:pPr indent="714375" fontAlgn="base">
                        <a:lnSpc>
                          <a:spcPct val="107000"/>
                        </a:lnSpc>
                        <a:spcAft>
                          <a:spcPts val="800"/>
                        </a:spcAft>
                      </a:pPr>
                      <a:r>
                        <a:rPr lang="es-PE" sz="1100">
                          <a:effectLst/>
                          <a:latin typeface="Times New Roman" panose="02020603050405020304" pitchFamily="18" charset="0"/>
                          <a:cs typeface="Times New Roman" panose="02020603050405020304" pitchFamily="18" charset="0"/>
                        </a:rPr>
                        <a:t>7. El sistema cierra el popup de edición de la solicitud. </a:t>
                      </a:r>
                      <a:endParaRPr lang="es-PE"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9516887"/>
                  </a:ext>
                </a:extLst>
              </a:tr>
              <a:tr h="94293">
                <a:tc>
                  <a:txBody>
                    <a:bodyPr/>
                    <a:lstStyle/>
                    <a:p>
                      <a:pPr fontAlgn="base">
                        <a:lnSpc>
                          <a:spcPct val="107000"/>
                        </a:lnSpc>
                        <a:spcAft>
                          <a:spcPts val="800"/>
                        </a:spcAft>
                      </a:pPr>
                      <a:r>
                        <a:rPr lang="es-PE" sz="1100">
                          <a:effectLst/>
                          <a:latin typeface="Times New Roman" panose="02020603050405020304" pitchFamily="18" charset="0"/>
                          <a:cs typeface="Times New Roman" panose="02020603050405020304" pitchFamily="18" charset="0"/>
                        </a:rPr>
                        <a:t>2. Flujos Alternativos </a:t>
                      </a:r>
                      <a:endParaRPr lang="es-PE"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1791706"/>
                  </a:ext>
                </a:extLst>
              </a:tr>
              <a:tr h="94293">
                <a:tc>
                  <a:txBody>
                    <a:bodyPr/>
                    <a:lstStyle/>
                    <a:p>
                      <a:pPr indent="711200" fontAlgn="base">
                        <a:lnSpc>
                          <a:spcPct val="107000"/>
                        </a:lnSpc>
                        <a:spcAft>
                          <a:spcPts val="800"/>
                        </a:spcAft>
                      </a:pPr>
                      <a:r>
                        <a:rPr lang="es-PE" sz="1100">
                          <a:effectLst/>
                          <a:latin typeface="Times New Roman" panose="02020603050405020304" pitchFamily="18" charset="0"/>
                          <a:cs typeface="Times New Roman" panose="02020603050405020304" pitchFamily="18" charset="0"/>
                        </a:rPr>
                        <a:t>1. El técnico da click en “Cancelar”</a:t>
                      </a:r>
                      <a:endParaRPr lang="es-PE"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4832000"/>
                  </a:ext>
                </a:extLst>
              </a:tr>
              <a:tr h="94293">
                <a:tc>
                  <a:txBody>
                    <a:bodyPr/>
                    <a:lstStyle/>
                    <a:p>
                      <a:pPr indent="714375" fontAlgn="base">
                        <a:lnSpc>
                          <a:spcPct val="107000"/>
                        </a:lnSpc>
                        <a:spcAft>
                          <a:spcPts val="800"/>
                        </a:spcAft>
                      </a:pPr>
                      <a:r>
                        <a:rPr lang="es-PE" sz="1100">
                          <a:effectLst/>
                          <a:latin typeface="Times New Roman" panose="02020603050405020304" pitchFamily="18" charset="0"/>
                          <a:cs typeface="Times New Roman" panose="02020603050405020304" pitchFamily="18" charset="0"/>
                        </a:rPr>
                        <a:t>Si el técnico da click al botón de cancelación, el sistema simplemente cierra el popup. </a:t>
                      </a:r>
                      <a:endParaRPr lang="es-PE"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1790336"/>
                  </a:ext>
                </a:extLst>
              </a:tr>
              <a:tr h="103742">
                <a:tc>
                  <a:txBody>
                    <a:bodyPr/>
                    <a:lstStyle/>
                    <a:p>
                      <a:pPr fontAlgn="base">
                        <a:lnSpc>
                          <a:spcPct val="107000"/>
                        </a:lnSpc>
                        <a:spcAft>
                          <a:spcPts val="800"/>
                        </a:spcAft>
                      </a:pPr>
                      <a:r>
                        <a:rPr lang="es-PE" sz="1400">
                          <a:effectLst/>
                          <a:latin typeface="Times New Roman" panose="02020603050405020304" pitchFamily="18" charset="0"/>
                          <a:cs typeface="Times New Roman" panose="02020603050405020304" pitchFamily="18" charset="0"/>
                        </a:rPr>
                        <a:t>3. Requerimientos Especiales</a:t>
                      </a:r>
                      <a:endParaRPr lang="es-PE"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5804414"/>
                  </a:ext>
                </a:extLst>
              </a:tr>
              <a:tr h="94293">
                <a:tc>
                  <a:txBody>
                    <a:bodyPr/>
                    <a:lstStyle/>
                    <a:p>
                      <a:pPr indent="714375" fontAlgn="base">
                        <a:lnSpc>
                          <a:spcPct val="107000"/>
                        </a:lnSpc>
                        <a:spcAft>
                          <a:spcPts val="800"/>
                        </a:spcAft>
                      </a:pPr>
                      <a:r>
                        <a:rPr lang="es-PE" sz="1100">
                          <a:effectLst/>
                          <a:latin typeface="Times New Roman" panose="02020603050405020304" pitchFamily="18" charset="0"/>
                          <a:cs typeface="Times New Roman" panose="02020603050405020304" pitchFamily="18" charset="0"/>
                        </a:rPr>
                        <a:t>No hay requerimientos especiales relacionados a este caso de uso.</a:t>
                      </a:r>
                      <a:endParaRPr lang="es-PE"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7049469"/>
                  </a:ext>
                </a:extLst>
              </a:tr>
              <a:tr h="103742">
                <a:tc>
                  <a:txBody>
                    <a:bodyPr/>
                    <a:lstStyle/>
                    <a:p>
                      <a:pPr fontAlgn="base">
                        <a:lnSpc>
                          <a:spcPct val="107000"/>
                        </a:lnSpc>
                        <a:spcAft>
                          <a:spcPts val="800"/>
                        </a:spcAft>
                      </a:pPr>
                      <a:r>
                        <a:rPr lang="es-PE" sz="1400">
                          <a:effectLst/>
                          <a:latin typeface="Times New Roman" panose="02020603050405020304" pitchFamily="18" charset="0"/>
                          <a:cs typeface="Times New Roman" panose="02020603050405020304" pitchFamily="18" charset="0"/>
                        </a:rPr>
                        <a:t>4. Precondiciones </a:t>
                      </a:r>
                      <a:endParaRPr lang="es-PE"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4245176"/>
                  </a:ext>
                </a:extLst>
              </a:tr>
              <a:tr h="94293">
                <a:tc>
                  <a:txBody>
                    <a:bodyPr/>
                    <a:lstStyle/>
                    <a:p>
                      <a:pPr fontAlgn="base">
                        <a:lnSpc>
                          <a:spcPct val="107000"/>
                        </a:lnSpc>
                        <a:spcAft>
                          <a:spcPts val="800"/>
                        </a:spcAft>
                      </a:pPr>
                      <a:r>
                        <a:rPr lang="es-PE" sz="1100">
                          <a:effectLst/>
                          <a:latin typeface="Times New Roman" panose="02020603050405020304" pitchFamily="18" charset="0"/>
                          <a:cs typeface="Times New Roman" panose="02020603050405020304" pitchFamily="18" charset="0"/>
                        </a:rPr>
                        <a:t>1. Iniciar sesión</a:t>
                      </a:r>
                      <a:endParaRPr lang="es-PE"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309305"/>
                  </a:ext>
                </a:extLst>
              </a:tr>
              <a:tr h="94293">
                <a:tc>
                  <a:txBody>
                    <a:bodyPr/>
                    <a:lstStyle/>
                    <a:p>
                      <a:pPr indent="714375" fontAlgn="base">
                        <a:lnSpc>
                          <a:spcPct val="107000"/>
                        </a:lnSpc>
                        <a:spcAft>
                          <a:spcPts val="800"/>
                        </a:spcAft>
                      </a:pPr>
                      <a:r>
                        <a:rPr lang="es-PE" sz="1100">
                          <a:effectLst/>
                          <a:latin typeface="Times New Roman" panose="02020603050405020304" pitchFamily="18" charset="0"/>
                          <a:cs typeface="Times New Roman" panose="02020603050405020304" pitchFamily="18" charset="0"/>
                        </a:rPr>
                        <a:t>El técnico debió ingresar al sistema con sus credenciales y el rol de técnico. </a:t>
                      </a:r>
                      <a:endParaRPr lang="es-PE"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75914258"/>
                  </a:ext>
                </a:extLst>
              </a:tr>
              <a:tr h="103742">
                <a:tc>
                  <a:txBody>
                    <a:bodyPr/>
                    <a:lstStyle/>
                    <a:p>
                      <a:pPr fontAlgn="base">
                        <a:lnSpc>
                          <a:spcPct val="107000"/>
                        </a:lnSpc>
                        <a:spcAft>
                          <a:spcPts val="800"/>
                        </a:spcAft>
                      </a:pPr>
                      <a:r>
                        <a:rPr lang="es-PE" sz="1400">
                          <a:effectLst/>
                          <a:latin typeface="Times New Roman" panose="02020603050405020304" pitchFamily="18" charset="0"/>
                          <a:cs typeface="Times New Roman" panose="02020603050405020304" pitchFamily="18" charset="0"/>
                        </a:rPr>
                        <a:t>5. Postcondiciones </a:t>
                      </a:r>
                      <a:endParaRPr lang="es-PE"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2842538"/>
                  </a:ext>
                </a:extLst>
              </a:tr>
              <a:tr h="94293">
                <a:tc>
                  <a:txBody>
                    <a:bodyPr/>
                    <a:lstStyle/>
                    <a:p>
                      <a:pPr fontAlgn="base">
                        <a:lnSpc>
                          <a:spcPct val="107000"/>
                        </a:lnSpc>
                        <a:spcAft>
                          <a:spcPts val="800"/>
                        </a:spcAft>
                      </a:pPr>
                      <a:r>
                        <a:rPr lang="es-PE" sz="1100">
                          <a:effectLst/>
                          <a:latin typeface="Times New Roman" panose="02020603050405020304" pitchFamily="18" charset="0"/>
                          <a:cs typeface="Times New Roman" panose="02020603050405020304" pitchFamily="18" charset="0"/>
                        </a:rPr>
                        <a:t>1. Actualización del estado de la solicitud de búsqueda </a:t>
                      </a:r>
                      <a:endParaRPr lang="es-PE"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3312783"/>
                  </a:ext>
                </a:extLst>
              </a:tr>
              <a:tr h="94293">
                <a:tc>
                  <a:txBody>
                    <a:bodyPr/>
                    <a:lstStyle/>
                    <a:p>
                      <a:pPr indent="714375" fontAlgn="base">
                        <a:lnSpc>
                          <a:spcPct val="107000"/>
                        </a:lnSpc>
                        <a:spcAft>
                          <a:spcPts val="800"/>
                        </a:spcAft>
                      </a:pPr>
                      <a:r>
                        <a:rPr lang="es-PE" sz="1100" dirty="0">
                          <a:effectLst/>
                          <a:latin typeface="Times New Roman" panose="02020603050405020304" pitchFamily="18" charset="0"/>
                          <a:cs typeface="Times New Roman" panose="02020603050405020304" pitchFamily="18" charset="0"/>
                        </a:rPr>
                        <a:t>El sistema debería actualizar en la base de datos el estado de la solicitud de búsqueda. </a:t>
                      </a:r>
                      <a:endParaRPr lang="es-PE"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7713842"/>
                  </a:ext>
                </a:extLst>
              </a:tr>
              <a:tr h="103742">
                <a:tc>
                  <a:txBody>
                    <a:bodyPr/>
                    <a:lstStyle/>
                    <a:p>
                      <a:pPr fontAlgn="base">
                        <a:lnSpc>
                          <a:spcPct val="107000"/>
                        </a:lnSpc>
                        <a:spcAft>
                          <a:spcPts val="800"/>
                        </a:spcAft>
                      </a:pPr>
                      <a:r>
                        <a:rPr lang="es-PE" sz="1400">
                          <a:effectLst/>
                          <a:latin typeface="Times New Roman" panose="02020603050405020304" pitchFamily="18" charset="0"/>
                          <a:cs typeface="Times New Roman" panose="02020603050405020304" pitchFamily="18" charset="0"/>
                        </a:rPr>
                        <a:t>6. Puntos de Extensión </a:t>
                      </a:r>
                      <a:endParaRPr lang="es-PE"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6612993"/>
                  </a:ext>
                </a:extLst>
              </a:tr>
              <a:tr h="94293">
                <a:tc>
                  <a:txBody>
                    <a:bodyPr/>
                    <a:lstStyle/>
                    <a:p>
                      <a:pPr indent="714375" fontAlgn="base">
                        <a:lnSpc>
                          <a:spcPct val="107000"/>
                        </a:lnSpc>
                        <a:spcAft>
                          <a:spcPts val="800"/>
                        </a:spcAft>
                      </a:pPr>
                      <a:r>
                        <a:rPr lang="es-PE" sz="1100" dirty="0">
                          <a:effectLst/>
                          <a:latin typeface="Times New Roman" panose="02020603050405020304" pitchFamily="18" charset="0"/>
                          <a:cs typeface="Times New Roman" panose="02020603050405020304" pitchFamily="18" charset="0"/>
                        </a:rPr>
                        <a:t>No hay puntos de extensión relacionados a este caso de uso. </a:t>
                      </a:r>
                      <a:endParaRPr lang="es-PE"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5980640"/>
                  </a:ext>
                </a:extLst>
              </a:tr>
            </a:tbl>
          </a:graphicData>
        </a:graphic>
      </p:graphicFrame>
    </p:spTree>
    <p:extLst>
      <p:ext uri="{BB962C8B-B14F-4D97-AF65-F5344CB8AC3E}">
        <p14:creationId xmlns:p14="http://schemas.microsoft.com/office/powerpoint/2010/main" val="2730780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a:off x="7165" y="323453"/>
            <a:ext cx="9299182" cy="1753774"/>
          </a:xfrm>
          <a:prstGeom prst="rect">
            <a:avLst/>
          </a:prstGeom>
        </p:spPr>
        <p:txBody>
          <a:bodyPr vert="horz" lIns="104287" tIns="52144" rIns="104287" bIns="52144" anchor="ctr">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PE" sz="3800" b="1" dirty="0">
                <a:solidFill>
                  <a:srgbClr val="004080"/>
                </a:solidFill>
              </a:rPr>
              <a:t>[TITULO]</a:t>
            </a:r>
          </a:p>
        </p:txBody>
      </p:sp>
      <p:pic>
        <p:nvPicPr>
          <p:cNvPr id="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65" y="3564066"/>
            <a:ext cx="2955902" cy="3995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1 Título"/>
          <p:cNvSpPr txBox="1">
            <a:spLocks/>
          </p:cNvSpPr>
          <p:nvPr/>
        </p:nvSpPr>
        <p:spPr>
          <a:xfrm>
            <a:off x="3334081" y="2195661"/>
            <a:ext cx="7053527" cy="4176464"/>
          </a:xfrm>
          <a:prstGeom prst="rect">
            <a:avLst/>
          </a:prstGeom>
        </p:spPr>
        <p:txBody>
          <a:bodyPr vert="horz" lIns="104287" tIns="52144" rIns="104287" bIns="52144" anchor="ctr">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s-PE" sz="2800" dirty="0">
                <a:solidFill>
                  <a:schemeClr val="accent6">
                    <a:lumMod val="50000"/>
                  </a:schemeClr>
                </a:solidFill>
                <a:latin typeface="Brandon Grotesque Black" pitchFamily="34" charset="0"/>
              </a:rPr>
              <a:t>Curso: ANÁLISIS Y DISEÑO DE SISTEMAS II </a:t>
            </a:r>
          </a:p>
          <a:p>
            <a:r>
              <a:rPr lang="es-PE" sz="2800" dirty="0">
                <a:solidFill>
                  <a:schemeClr val="accent6">
                    <a:lumMod val="50000"/>
                  </a:schemeClr>
                </a:solidFill>
                <a:latin typeface="Brandon Grotesque Black" pitchFamily="34" charset="0"/>
              </a:rPr>
              <a:t>Sección:</a:t>
            </a:r>
          </a:p>
          <a:p>
            <a:r>
              <a:rPr lang="es-PE" sz="2800" dirty="0">
                <a:solidFill>
                  <a:schemeClr val="accent6">
                    <a:lumMod val="50000"/>
                  </a:schemeClr>
                </a:solidFill>
                <a:latin typeface="Brandon Grotesque Black" pitchFamily="34" charset="0"/>
              </a:rPr>
              <a:t>Docente: Ormeño</a:t>
            </a:r>
            <a:r>
              <a:rPr lang="en-US" sz="2800" dirty="0">
                <a:solidFill>
                  <a:schemeClr val="accent6">
                    <a:lumMod val="50000"/>
                  </a:schemeClr>
                </a:solidFill>
                <a:latin typeface="Brandon Grotesque Black" pitchFamily="34" charset="0"/>
              </a:rPr>
              <a:t> Rojas, Robert</a:t>
            </a:r>
            <a:endParaRPr lang="es-PE" sz="2800" dirty="0">
              <a:solidFill>
                <a:schemeClr val="accent6">
                  <a:lumMod val="50000"/>
                </a:schemeClr>
              </a:solidFill>
              <a:latin typeface="Brandon Grotesque Black" pitchFamily="34" charset="0"/>
            </a:endParaRPr>
          </a:p>
          <a:p>
            <a:pPr algn="ctr"/>
            <a:endParaRPr lang="es-PE" sz="2800" dirty="0">
              <a:solidFill>
                <a:srgbClr val="0D0D0D"/>
              </a:solidFill>
              <a:latin typeface="Brandon Grotesque Black" pitchFamily="34" charset="0"/>
            </a:endParaRPr>
          </a:p>
          <a:p>
            <a:r>
              <a:rPr lang="es-PE" sz="2400" u="sng" dirty="0">
                <a:solidFill>
                  <a:srgbClr val="004080"/>
                </a:solidFill>
                <a:latin typeface="Brandon Grotesque Black" pitchFamily="34" charset="0"/>
              </a:rPr>
              <a:t>Integrantes:</a:t>
            </a:r>
          </a:p>
          <a:p>
            <a:endParaRPr lang="es-PE" sz="2400" u="sng" dirty="0">
              <a:solidFill>
                <a:srgbClr val="0D0D0D"/>
              </a:solidFill>
              <a:latin typeface="Brandon Grotesque Black" pitchFamily="34" charset="0"/>
            </a:endParaRPr>
          </a:p>
          <a:p>
            <a:pPr marL="457200" indent="-457200">
              <a:buFont typeface="Arial" pitchFamily="34" charset="0"/>
              <a:buChar char="•"/>
            </a:pPr>
            <a:r>
              <a:rPr lang="es-PE" sz="2400" dirty="0">
                <a:solidFill>
                  <a:srgbClr val="0D0D0D"/>
                </a:solidFill>
                <a:latin typeface="Brandon Grotesque Black" pitchFamily="34" charset="0"/>
              </a:rPr>
              <a:t>Quispe Gómez, Wilmer Andrés</a:t>
            </a:r>
          </a:p>
          <a:p>
            <a:pPr marL="457200" indent="-457200">
              <a:buFont typeface="Arial" pitchFamily="34" charset="0"/>
              <a:buChar char="•"/>
            </a:pPr>
            <a:r>
              <a:rPr lang="es-PE" sz="2400" dirty="0">
                <a:solidFill>
                  <a:srgbClr val="0D0D0D"/>
                </a:solidFill>
                <a:latin typeface="Brandon Grotesque Black" pitchFamily="34" charset="0"/>
              </a:rPr>
              <a:t>Zumarán Romero, Benjamín Isaías</a:t>
            </a:r>
          </a:p>
          <a:p>
            <a:pPr marL="457200" indent="-457200">
              <a:buFont typeface="Arial" pitchFamily="34" charset="0"/>
              <a:buChar char="•"/>
            </a:pPr>
            <a:r>
              <a:rPr lang="es-PE" sz="2400" dirty="0">
                <a:solidFill>
                  <a:srgbClr val="0D0D0D"/>
                </a:solidFill>
                <a:latin typeface="Brandon Grotesque Black" pitchFamily="34" charset="0"/>
              </a:rPr>
              <a:t>Encarnación Adrianzén, Carlos Alberto</a:t>
            </a:r>
          </a:p>
          <a:p>
            <a:pPr marL="457200" indent="-457200">
              <a:buFont typeface="Arial" pitchFamily="34" charset="0"/>
              <a:buChar char="•"/>
            </a:pPr>
            <a:r>
              <a:rPr lang="es-PE" sz="2400" dirty="0">
                <a:solidFill>
                  <a:srgbClr val="0D0D0D"/>
                </a:solidFill>
                <a:latin typeface="Brandon Grotesque Black" pitchFamily="34" charset="0"/>
              </a:rPr>
              <a:t>Veliz Aguado, Víctor Brian Martín</a:t>
            </a:r>
          </a:p>
        </p:txBody>
      </p:sp>
    </p:spTree>
    <p:extLst>
      <p:ext uri="{BB962C8B-B14F-4D97-AF65-F5344CB8AC3E}">
        <p14:creationId xmlns:p14="http://schemas.microsoft.com/office/powerpoint/2010/main" val="339304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ppt_w</p:attrName>
                                        </p:attrNameLst>
                                      </p:cBhvr>
                                      <p:tavLst>
                                        <p:tav tm="0" fmla="#ppt_w*sin(2.5*pi*$)">
                                          <p:val>
                                            <p:fltVal val="0"/>
                                          </p:val>
                                        </p:tav>
                                        <p:tav tm="100000">
                                          <p:val>
                                            <p:fltVal val="1"/>
                                          </p:val>
                                        </p:tav>
                                      </p:tavLst>
                                    </p:anim>
                                    <p:anim calcmode="lin" valueType="num">
                                      <p:cBhvr>
                                        <p:cTn id="9"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5B4CF3-5885-0E67-CB98-908D39113060}"/>
              </a:ext>
            </a:extLst>
          </p:cNvPr>
          <p:cNvSpPr>
            <a:spLocks noGrp="1"/>
          </p:cNvSpPr>
          <p:nvPr>
            <p:ph type="title"/>
          </p:nvPr>
        </p:nvSpPr>
        <p:spPr/>
        <p:txBody>
          <a:bodyPr/>
          <a:lstStyle/>
          <a:p>
            <a:r>
              <a:rPr lang="es-PE" sz="4400" dirty="0">
                <a:solidFill>
                  <a:srgbClr val="285870"/>
                </a:solidFill>
              </a:rPr>
              <a:t>MODELO DE ANÁLISIS </a:t>
            </a:r>
            <a:endParaRPr lang="es-PE" dirty="0"/>
          </a:p>
        </p:txBody>
      </p:sp>
      <p:sp>
        <p:nvSpPr>
          <p:cNvPr id="3" name="Marcador de contenido 2">
            <a:extLst>
              <a:ext uri="{FF2B5EF4-FFF2-40B4-BE49-F238E27FC236}">
                <a16:creationId xmlns:a16="http://schemas.microsoft.com/office/drawing/2014/main" id="{A6E24222-E51D-8AE8-AF5A-5C8BE8E31FCC}"/>
              </a:ext>
            </a:extLst>
          </p:cNvPr>
          <p:cNvSpPr>
            <a:spLocks noGrp="1"/>
          </p:cNvSpPr>
          <p:nvPr>
            <p:ph idx="1"/>
          </p:nvPr>
        </p:nvSpPr>
        <p:spPr/>
        <p:txBody>
          <a:bodyPr/>
          <a:lstStyle/>
          <a:p>
            <a:r>
              <a:rPr lang="es-PE" dirty="0">
                <a:solidFill>
                  <a:srgbClr val="285870"/>
                </a:solidFill>
              </a:rPr>
              <a:t>[Diagrama Arquitectura de Análisis]</a:t>
            </a:r>
          </a:p>
        </p:txBody>
      </p:sp>
      <p:pic>
        <p:nvPicPr>
          <p:cNvPr id="2050" name="Picture 2">
            <a:extLst>
              <a:ext uri="{FF2B5EF4-FFF2-40B4-BE49-F238E27FC236}">
                <a16:creationId xmlns:a16="http://schemas.microsoft.com/office/drawing/2014/main" id="{F191F19F-2B29-415B-7289-2CABDF5C94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9442" y="2318544"/>
            <a:ext cx="8352928" cy="4380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93401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5B4CF3-5885-0E67-CB98-908D39113060}"/>
              </a:ext>
            </a:extLst>
          </p:cNvPr>
          <p:cNvSpPr>
            <a:spLocks noGrp="1"/>
          </p:cNvSpPr>
          <p:nvPr>
            <p:ph type="title"/>
          </p:nvPr>
        </p:nvSpPr>
        <p:spPr/>
        <p:txBody>
          <a:bodyPr/>
          <a:lstStyle/>
          <a:p>
            <a:r>
              <a:rPr lang="es-PE" sz="4400" dirty="0">
                <a:solidFill>
                  <a:srgbClr val="285870"/>
                </a:solidFill>
              </a:rPr>
              <a:t>MODELO DE ANÁLISIS </a:t>
            </a:r>
            <a:endParaRPr lang="es-PE" dirty="0"/>
          </a:p>
        </p:txBody>
      </p:sp>
      <p:sp>
        <p:nvSpPr>
          <p:cNvPr id="3" name="Marcador de contenido 2">
            <a:extLst>
              <a:ext uri="{FF2B5EF4-FFF2-40B4-BE49-F238E27FC236}">
                <a16:creationId xmlns:a16="http://schemas.microsoft.com/office/drawing/2014/main" id="{A6E24222-E51D-8AE8-AF5A-5C8BE8E31FCC}"/>
              </a:ext>
            </a:extLst>
          </p:cNvPr>
          <p:cNvSpPr>
            <a:spLocks noGrp="1"/>
          </p:cNvSpPr>
          <p:nvPr>
            <p:ph idx="1"/>
          </p:nvPr>
        </p:nvSpPr>
        <p:spPr/>
        <p:txBody>
          <a:bodyPr/>
          <a:lstStyle/>
          <a:p>
            <a:r>
              <a:rPr lang="es-PE" dirty="0">
                <a:solidFill>
                  <a:srgbClr val="285870"/>
                </a:solidFill>
              </a:rPr>
              <a:t>[Diagrama de Clases de Análisis]</a:t>
            </a:r>
          </a:p>
        </p:txBody>
      </p:sp>
    </p:spTree>
    <p:extLst>
      <p:ext uri="{BB962C8B-B14F-4D97-AF65-F5344CB8AC3E}">
        <p14:creationId xmlns:p14="http://schemas.microsoft.com/office/powerpoint/2010/main" val="18023540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7" name="Title 1">
            <a:extLst>
              <a:ext uri="{FF2B5EF4-FFF2-40B4-BE49-F238E27FC236}">
                <a16:creationId xmlns:a16="http://schemas.microsoft.com/office/drawing/2014/main" id="{C2B85A3F-D286-A4D4-7AE5-B728CF7586D3}"/>
              </a:ext>
            </a:extLst>
          </p:cNvPr>
          <p:cNvSpPr>
            <a:spLocks noGrp="1"/>
          </p:cNvSpPr>
          <p:nvPr>
            <p:ph type="title"/>
          </p:nvPr>
        </p:nvSpPr>
        <p:spPr>
          <a:xfrm>
            <a:off x="2105546" y="5746650"/>
            <a:ext cx="6415088" cy="625475"/>
          </a:xfrm>
        </p:spPr>
        <p:txBody>
          <a:bodyPr/>
          <a:lstStyle/>
          <a:p>
            <a:r>
              <a:rPr lang="en-US" dirty="0"/>
              <a:t>DCA01. </a:t>
            </a:r>
            <a:r>
              <a:rPr lang="en-US" dirty="0" err="1"/>
              <a:t>Autorizar</a:t>
            </a:r>
            <a:r>
              <a:rPr lang="en-US" dirty="0"/>
              <a:t> </a:t>
            </a:r>
            <a:r>
              <a:rPr lang="en-US" dirty="0" err="1"/>
              <a:t>Solicitud</a:t>
            </a:r>
            <a:r>
              <a:rPr lang="en-US" dirty="0"/>
              <a:t> de </a:t>
            </a:r>
            <a:r>
              <a:rPr lang="en-US" dirty="0" err="1"/>
              <a:t>Busqueda</a:t>
            </a:r>
            <a:endParaRPr lang="en-US" dirty="0"/>
          </a:p>
        </p:txBody>
      </p:sp>
      <p:pic>
        <p:nvPicPr>
          <p:cNvPr id="7" name="Imagen 6">
            <a:extLst>
              <a:ext uri="{FF2B5EF4-FFF2-40B4-BE49-F238E27FC236}">
                <a16:creationId xmlns:a16="http://schemas.microsoft.com/office/drawing/2014/main" id="{120709F2-2956-29C5-6BEC-94D270BFEAAC}"/>
              </a:ext>
            </a:extLst>
          </p:cNvPr>
          <p:cNvPicPr>
            <a:picLocks noChangeAspect="1"/>
          </p:cNvPicPr>
          <p:nvPr/>
        </p:nvPicPr>
        <p:blipFill>
          <a:blip r:embed="rId2"/>
          <a:stretch>
            <a:fillRect/>
          </a:stretch>
        </p:blipFill>
        <p:spPr>
          <a:xfrm>
            <a:off x="1457474" y="719321"/>
            <a:ext cx="7776864" cy="5108968"/>
          </a:xfrm>
          <a:prstGeom prst="rect">
            <a:avLst/>
          </a:prstGeom>
        </p:spPr>
      </p:pic>
    </p:spTree>
    <p:extLst>
      <p:ext uri="{BB962C8B-B14F-4D97-AF65-F5344CB8AC3E}">
        <p14:creationId xmlns:p14="http://schemas.microsoft.com/office/powerpoint/2010/main" val="36303997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7" name="Title 1">
            <a:extLst>
              <a:ext uri="{FF2B5EF4-FFF2-40B4-BE49-F238E27FC236}">
                <a16:creationId xmlns:a16="http://schemas.microsoft.com/office/drawing/2014/main" id="{C2B85A3F-D286-A4D4-7AE5-B728CF7586D3}"/>
              </a:ext>
            </a:extLst>
          </p:cNvPr>
          <p:cNvSpPr>
            <a:spLocks noGrp="1"/>
          </p:cNvSpPr>
          <p:nvPr>
            <p:ph type="title"/>
          </p:nvPr>
        </p:nvSpPr>
        <p:spPr>
          <a:xfrm>
            <a:off x="2105546" y="5746650"/>
            <a:ext cx="6415088" cy="625475"/>
          </a:xfrm>
        </p:spPr>
        <p:txBody>
          <a:bodyPr/>
          <a:lstStyle/>
          <a:p>
            <a:r>
              <a:rPr lang="en-US" dirty="0"/>
              <a:t>DCA01. </a:t>
            </a:r>
            <a:r>
              <a:rPr lang="en-US" dirty="0" err="1"/>
              <a:t>Autorizar</a:t>
            </a:r>
            <a:r>
              <a:rPr lang="en-US" dirty="0"/>
              <a:t> </a:t>
            </a:r>
            <a:r>
              <a:rPr lang="en-US" dirty="0" err="1"/>
              <a:t>Solicitud</a:t>
            </a:r>
            <a:r>
              <a:rPr lang="en-US" dirty="0"/>
              <a:t> de </a:t>
            </a:r>
            <a:r>
              <a:rPr lang="en-US" dirty="0" err="1"/>
              <a:t>Busqueda</a:t>
            </a:r>
            <a:endParaRPr lang="en-US" dirty="0"/>
          </a:p>
        </p:txBody>
      </p:sp>
      <p:pic>
        <p:nvPicPr>
          <p:cNvPr id="20482" name="Picture 2">
            <a:extLst>
              <a:ext uri="{FF2B5EF4-FFF2-40B4-BE49-F238E27FC236}">
                <a16:creationId xmlns:a16="http://schemas.microsoft.com/office/drawing/2014/main" id="{A91F0C6C-0FD0-F555-D7BE-D2D74F554AD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55937" y="690617"/>
            <a:ext cx="6114306" cy="5105444"/>
          </a:xfrm>
          <a:prstGeom prst="rect">
            <a:avLst/>
          </a:prstGeom>
          <a:solidFill>
            <a:srgbClr val="FFFFFF"/>
          </a:solidFill>
        </p:spPr>
      </p:pic>
    </p:spTree>
    <p:extLst>
      <p:ext uri="{BB962C8B-B14F-4D97-AF65-F5344CB8AC3E}">
        <p14:creationId xmlns:p14="http://schemas.microsoft.com/office/powerpoint/2010/main" val="37304480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7" name="Title 1">
            <a:extLst>
              <a:ext uri="{FF2B5EF4-FFF2-40B4-BE49-F238E27FC236}">
                <a16:creationId xmlns:a16="http://schemas.microsoft.com/office/drawing/2014/main" id="{C2B85A3F-D286-A4D4-7AE5-B728CF7586D3}"/>
              </a:ext>
            </a:extLst>
          </p:cNvPr>
          <p:cNvSpPr>
            <a:spLocks noGrp="1"/>
          </p:cNvSpPr>
          <p:nvPr>
            <p:ph type="title"/>
          </p:nvPr>
        </p:nvSpPr>
        <p:spPr>
          <a:xfrm>
            <a:off x="2105546" y="5746650"/>
            <a:ext cx="6415088" cy="625475"/>
          </a:xfrm>
        </p:spPr>
        <p:txBody>
          <a:bodyPr/>
          <a:lstStyle/>
          <a:p>
            <a:r>
              <a:rPr lang="en-US" dirty="0"/>
              <a:t>DCA02. </a:t>
            </a:r>
            <a:r>
              <a:rPr lang="en-US" dirty="0" err="1"/>
              <a:t>Buscar</a:t>
            </a:r>
            <a:r>
              <a:rPr lang="en-US" dirty="0"/>
              <a:t> </a:t>
            </a:r>
            <a:r>
              <a:rPr lang="en-US" dirty="0" err="1"/>
              <a:t>Documentos</a:t>
            </a:r>
            <a:endParaRPr lang="en-US" dirty="0"/>
          </a:p>
        </p:txBody>
      </p:sp>
      <p:pic>
        <p:nvPicPr>
          <p:cNvPr id="3" name="Imagen 2">
            <a:extLst>
              <a:ext uri="{FF2B5EF4-FFF2-40B4-BE49-F238E27FC236}">
                <a16:creationId xmlns:a16="http://schemas.microsoft.com/office/drawing/2014/main" id="{EFAB8789-A94C-AF44-2B18-07E9597EE8E3}"/>
              </a:ext>
            </a:extLst>
          </p:cNvPr>
          <p:cNvPicPr>
            <a:picLocks noChangeAspect="1"/>
          </p:cNvPicPr>
          <p:nvPr/>
        </p:nvPicPr>
        <p:blipFill>
          <a:blip r:embed="rId2"/>
          <a:stretch>
            <a:fillRect/>
          </a:stretch>
        </p:blipFill>
        <p:spPr>
          <a:xfrm>
            <a:off x="1425821" y="1165771"/>
            <a:ext cx="7840169" cy="4525006"/>
          </a:xfrm>
          <a:prstGeom prst="rect">
            <a:avLst/>
          </a:prstGeom>
        </p:spPr>
      </p:pic>
    </p:spTree>
    <p:extLst>
      <p:ext uri="{BB962C8B-B14F-4D97-AF65-F5344CB8AC3E}">
        <p14:creationId xmlns:p14="http://schemas.microsoft.com/office/powerpoint/2010/main" val="2358438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7" name="Title 1">
            <a:extLst>
              <a:ext uri="{FF2B5EF4-FFF2-40B4-BE49-F238E27FC236}">
                <a16:creationId xmlns:a16="http://schemas.microsoft.com/office/drawing/2014/main" id="{C2B85A3F-D286-A4D4-7AE5-B728CF7586D3}"/>
              </a:ext>
            </a:extLst>
          </p:cNvPr>
          <p:cNvSpPr>
            <a:spLocks noGrp="1"/>
          </p:cNvSpPr>
          <p:nvPr>
            <p:ph type="title"/>
          </p:nvPr>
        </p:nvSpPr>
        <p:spPr>
          <a:xfrm>
            <a:off x="2105546" y="5746650"/>
            <a:ext cx="6415088" cy="625475"/>
          </a:xfrm>
        </p:spPr>
        <p:txBody>
          <a:bodyPr/>
          <a:lstStyle/>
          <a:p>
            <a:r>
              <a:rPr lang="en-US" dirty="0"/>
              <a:t>DCA03. </a:t>
            </a:r>
            <a:r>
              <a:rPr lang="en-US" dirty="0" err="1"/>
              <a:t>Enviar</a:t>
            </a:r>
            <a:r>
              <a:rPr lang="en-US" dirty="0"/>
              <a:t> </a:t>
            </a:r>
            <a:r>
              <a:rPr lang="en-US" dirty="0" err="1"/>
              <a:t>Documentos</a:t>
            </a:r>
            <a:endParaRPr lang="en-US" dirty="0"/>
          </a:p>
        </p:txBody>
      </p:sp>
      <p:pic>
        <p:nvPicPr>
          <p:cNvPr id="3" name="Imagen 2">
            <a:extLst>
              <a:ext uri="{FF2B5EF4-FFF2-40B4-BE49-F238E27FC236}">
                <a16:creationId xmlns:a16="http://schemas.microsoft.com/office/drawing/2014/main" id="{59219DDD-FAB6-AED3-7C8C-80BAE57CF691}"/>
              </a:ext>
            </a:extLst>
          </p:cNvPr>
          <p:cNvPicPr>
            <a:picLocks noChangeAspect="1"/>
          </p:cNvPicPr>
          <p:nvPr/>
        </p:nvPicPr>
        <p:blipFill>
          <a:blip r:embed="rId2"/>
          <a:stretch>
            <a:fillRect/>
          </a:stretch>
        </p:blipFill>
        <p:spPr>
          <a:xfrm>
            <a:off x="887786" y="827509"/>
            <a:ext cx="8850608" cy="5083832"/>
          </a:xfrm>
          <a:prstGeom prst="rect">
            <a:avLst/>
          </a:prstGeom>
        </p:spPr>
      </p:pic>
    </p:spTree>
    <p:extLst>
      <p:ext uri="{BB962C8B-B14F-4D97-AF65-F5344CB8AC3E}">
        <p14:creationId xmlns:p14="http://schemas.microsoft.com/office/powerpoint/2010/main" val="11883267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7" name="Title 1">
            <a:extLst>
              <a:ext uri="{FF2B5EF4-FFF2-40B4-BE49-F238E27FC236}">
                <a16:creationId xmlns:a16="http://schemas.microsoft.com/office/drawing/2014/main" id="{C2B85A3F-D286-A4D4-7AE5-B728CF7586D3}"/>
              </a:ext>
            </a:extLst>
          </p:cNvPr>
          <p:cNvSpPr>
            <a:spLocks noGrp="1"/>
          </p:cNvSpPr>
          <p:nvPr>
            <p:ph type="title"/>
          </p:nvPr>
        </p:nvSpPr>
        <p:spPr>
          <a:xfrm>
            <a:off x="2105546" y="5746650"/>
            <a:ext cx="6415088" cy="625475"/>
          </a:xfrm>
        </p:spPr>
        <p:txBody>
          <a:bodyPr/>
          <a:lstStyle/>
          <a:p>
            <a:r>
              <a:rPr lang="en-US" dirty="0"/>
              <a:t>DCA04. </a:t>
            </a:r>
            <a:r>
              <a:rPr lang="en-US" dirty="0" err="1"/>
              <a:t>Iniciar</a:t>
            </a:r>
            <a:r>
              <a:rPr lang="en-US" dirty="0"/>
              <a:t> Sesion</a:t>
            </a:r>
          </a:p>
        </p:txBody>
      </p:sp>
      <p:pic>
        <p:nvPicPr>
          <p:cNvPr id="3" name="Imagen 2">
            <a:extLst>
              <a:ext uri="{FF2B5EF4-FFF2-40B4-BE49-F238E27FC236}">
                <a16:creationId xmlns:a16="http://schemas.microsoft.com/office/drawing/2014/main" id="{5126328C-5F1D-984D-ECF7-46CFA32E7AEB}"/>
              </a:ext>
            </a:extLst>
          </p:cNvPr>
          <p:cNvPicPr>
            <a:picLocks noChangeAspect="1"/>
          </p:cNvPicPr>
          <p:nvPr/>
        </p:nvPicPr>
        <p:blipFill>
          <a:blip r:embed="rId2"/>
          <a:stretch>
            <a:fillRect/>
          </a:stretch>
        </p:blipFill>
        <p:spPr>
          <a:xfrm>
            <a:off x="613101" y="827509"/>
            <a:ext cx="9465610" cy="5080736"/>
          </a:xfrm>
          <a:prstGeom prst="rect">
            <a:avLst/>
          </a:prstGeom>
        </p:spPr>
      </p:pic>
    </p:spTree>
    <p:extLst>
      <p:ext uri="{BB962C8B-B14F-4D97-AF65-F5344CB8AC3E}">
        <p14:creationId xmlns:p14="http://schemas.microsoft.com/office/powerpoint/2010/main" val="38998433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7" name="Title 1">
            <a:extLst>
              <a:ext uri="{FF2B5EF4-FFF2-40B4-BE49-F238E27FC236}">
                <a16:creationId xmlns:a16="http://schemas.microsoft.com/office/drawing/2014/main" id="{C2B85A3F-D286-A4D4-7AE5-B728CF7586D3}"/>
              </a:ext>
            </a:extLst>
          </p:cNvPr>
          <p:cNvSpPr>
            <a:spLocks noGrp="1"/>
          </p:cNvSpPr>
          <p:nvPr>
            <p:ph type="title"/>
          </p:nvPr>
        </p:nvSpPr>
        <p:spPr>
          <a:xfrm>
            <a:off x="2105546" y="5746650"/>
            <a:ext cx="6415088" cy="625475"/>
          </a:xfrm>
        </p:spPr>
        <p:txBody>
          <a:bodyPr/>
          <a:lstStyle/>
          <a:p>
            <a:r>
              <a:rPr lang="en-US" dirty="0"/>
              <a:t>DCA05. </a:t>
            </a:r>
            <a:r>
              <a:rPr lang="en-US" dirty="0" err="1"/>
              <a:t>Mantenimiento</a:t>
            </a:r>
            <a:r>
              <a:rPr lang="en-US" dirty="0"/>
              <a:t> de </a:t>
            </a:r>
            <a:r>
              <a:rPr lang="en-US" dirty="0" err="1"/>
              <a:t>Documentacion</a:t>
            </a:r>
            <a:endParaRPr lang="en-US" dirty="0"/>
          </a:p>
        </p:txBody>
      </p:sp>
      <p:pic>
        <p:nvPicPr>
          <p:cNvPr id="4" name="Imagen 3">
            <a:extLst>
              <a:ext uri="{FF2B5EF4-FFF2-40B4-BE49-F238E27FC236}">
                <a16:creationId xmlns:a16="http://schemas.microsoft.com/office/drawing/2014/main" id="{4F7A79E9-EF4F-FD55-5B6F-511D14CE2C3E}"/>
              </a:ext>
            </a:extLst>
          </p:cNvPr>
          <p:cNvPicPr>
            <a:picLocks noChangeAspect="1"/>
          </p:cNvPicPr>
          <p:nvPr/>
        </p:nvPicPr>
        <p:blipFill>
          <a:blip r:embed="rId2"/>
          <a:stretch>
            <a:fillRect/>
          </a:stretch>
        </p:blipFill>
        <p:spPr>
          <a:xfrm>
            <a:off x="1712690" y="395461"/>
            <a:ext cx="7200800" cy="5519599"/>
          </a:xfrm>
          <a:prstGeom prst="rect">
            <a:avLst/>
          </a:prstGeom>
        </p:spPr>
      </p:pic>
    </p:spTree>
    <p:extLst>
      <p:ext uri="{BB962C8B-B14F-4D97-AF65-F5344CB8AC3E}">
        <p14:creationId xmlns:p14="http://schemas.microsoft.com/office/powerpoint/2010/main" val="1990959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7" name="Title 1">
            <a:extLst>
              <a:ext uri="{FF2B5EF4-FFF2-40B4-BE49-F238E27FC236}">
                <a16:creationId xmlns:a16="http://schemas.microsoft.com/office/drawing/2014/main" id="{C2B85A3F-D286-A4D4-7AE5-B728CF7586D3}"/>
              </a:ext>
            </a:extLst>
          </p:cNvPr>
          <p:cNvSpPr>
            <a:spLocks noGrp="1"/>
          </p:cNvSpPr>
          <p:nvPr>
            <p:ph type="title"/>
          </p:nvPr>
        </p:nvSpPr>
        <p:spPr>
          <a:xfrm>
            <a:off x="2105546" y="5940077"/>
            <a:ext cx="6415088" cy="625475"/>
          </a:xfrm>
        </p:spPr>
        <p:txBody>
          <a:bodyPr/>
          <a:lstStyle/>
          <a:p>
            <a:r>
              <a:rPr lang="en-US" dirty="0"/>
              <a:t>DCA06. </a:t>
            </a:r>
            <a:r>
              <a:rPr lang="en-US" dirty="0" err="1"/>
              <a:t>Mantenimiento</a:t>
            </a:r>
            <a:r>
              <a:rPr lang="en-US" dirty="0"/>
              <a:t> de </a:t>
            </a:r>
            <a:r>
              <a:rPr lang="en-US" dirty="0" err="1"/>
              <a:t>Solicitud</a:t>
            </a:r>
            <a:r>
              <a:rPr lang="en-US" dirty="0"/>
              <a:t> de </a:t>
            </a:r>
            <a:r>
              <a:rPr lang="en-US" dirty="0" err="1"/>
              <a:t>Busqueda</a:t>
            </a:r>
            <a:endParaRPr lang="en-US" dirty="0"/>
          </a:p>
        </p:txBody>
      </p:sp>
      <p:pic>
        <p:nvPicPr>
          <p:cNvPr id="3" name="Imagen 2">
            <a:extLst>
              <a:ext uri="{FF2B5EF4-FFF2-40B4-BE49-F238E27FC236}">
                <a16:creationId xmlns:a16="http://schemas.microsoft.com/office/drawing/2014/main" id="{25A7BC17-3AC8-A2BF-46CE-175A8E52CBDA}"/>
              </a:ext>
            </a:extLst>
          </p:cNvPr>
          <p:cNvPicPr>
            <a:picLocks noChangeAspect="1"/>
          </p:cNvPicPr>
          <p:nvPr/>
        </p:nvPicPr>
        <p:blipFill>
          <a:blip r:embed="rId2"/>
          <a:stretch>
            <a:fillRect/>
          </a:stretch>
        </p:blipFill>
        <p:spPr>
          <a:xfrm>
            <a:off x="1957235" y="204142"/>
            <a:ext cx="6777342" cy="6048672"/>
          </a:xfrm>
          <a:prstGeom prst="rect">
            <a:avLst/>
          </a:prstGeom>
        </p:spPr>
      </p:pic>
    </p:spTree>
    <p:extLst>
      <p:ext uri="{BB962C8B-B14F-4D97-AF65-F5344CB8AC3E}">
        <p14:creationId xmlns:p14="http://schemas.microsoft.com/office/powerpoint/2010/main" val="35052265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7" name="Title 1">
            <a:extLst>
              <a:ext uri="{FF2B5EF4-FFF2-40B4-BE49-F238E27FC236}">
                <a16:creationId xmlns:a16="http://schemas.microsoft.com/office/drawing/2014/main" id="{C2B85A3F-D286-A4D4-7AE5-B728CF7586D3}"/>
              </a:ext>
            </a:extLst>
          </p:cNvPr>
          <p:cNvSpPr>
            <a:spLocks noGrp="1"/>
          </p:cNvSpPr>
          <p:nvPr>
            <p:ph type="title"/>
          </p:nvPr>
        </p:nvSpPr>
        <p:spPr>
          <a:xfrm>
            <a:off x="2105546" y="5746650"/>
            <a:ext cx="6415088" cy="625475"/>
          </a:xfrm>
        </p:spPr>
        <p:txBody>
          <a:bodyPr/>
          <a:lstStyle/>
          <a:p>
            <a:r>
              <a:rPr lang="en-US" dirty="0"/>
              <a:t>DCA07. </a:t>
            </a:r>
            <a:r>
              <a:rPr lang="en-US" dirty="0" err="1"/>
              <a:t>Mantenimiento</a:t>
            </a:r>
            <a:r>
              <a:rPr lang="en-US" dirty="0"/>
              <a:t> de </a:t>
            </a:r>
            <a:r>
              <a:rPr lang="en-US" dirty="0" err="1"/>
              <a:t>Usuarios</a:t>
            </a:r>
            <a:endParaRPr lang="en-US" dirty="0"/>
          </a:p>
        </p:txBody>
      </p:sp>
      <p:pic>
        <p:nvPicPr>
          <p:cNvPr id="26626" name="Picture 2">
            <a:extLst>
              <a:ext uri="{FF2B5EF4-FFF2-40B4-BE49-F238E27FC236}">
                <a16:creationId xmlns:a16="http://schemas.microsoft.com/office/drawing/2014/main" id="{6E6CD9C3-C4A6-6F02-26DA-8EA0D019FD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2920" y="288079"/>
            <a:ext cx="6133306" cy="5582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265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856E81-7742-141E-DF60-84064C8CB037}"/>
              </a:ext>
            </a:extLst>
          </p:cNvPr>
          <p:cNvSpPr>
            <a:spLocks noGrp="1"/>
          </p:cNvSpPr>
          <p:nvPr>
            <p:ph type="title"/>
          </p:nvPr>
        </p:nvSpPr>
        <p:spPr/>
        <p:txBody>
          <a:bodyPr/>
          <a:lstStyle/>
          <a:p>
            <a:r>
              <a:rPr lang="es-PE" sz="4400" dirty="0">
                <a:solidFill>
                  <a:srgbClr val="285870"/>
                </a:solidFill>
              </a:rPr>
              <a:t>PRESENTACIÓN DEL TEMA</a:t>
            </a:r>
            <a:endParaRPr lang="es-PE" dirty="0"/>
          </a:p>
        </p:txBody>
      </p:sp>
      <p:sp>
        <p:nvSpPr>
          <p:cNvPr id="3" name="Marcador de contenido 2">
            <a:extLst>
              <a:ext uri="{FF2B5EF4-FFF2-40B4-BE49-F238E27FC236}">
                <a16:creationId xmlns:a16="http://schemas.microsoft.com/office/drawing/2014/main" id="{5E997E6C-AEE3-3936-8983-EB3516457F36}"/>
              </a:ext>
            </a:extLst>
          </p:cNvPr>
          <p:cNvSpPr>
            <a:spLocks noGrp="1"/>
          </p:cNvSpPr>
          <p:nvPr>
            <p:ph idx="1"/>
          </p:nvPr>
        </p:nvSpPr>
        <p:spPr>
          <a:xfrm>
            <a:off x="1169442" y="2306104"/>
            <a:ext cx="8352928" cy="2947466"/>
          </a:xfrm>
        </p:spPr>
        <p:txBody>
          <a:bodyPr/>
          <a:lstStyle/>
          <a:p>
            <a:pPr algn="just"/>
            <a:r>
              <a:rPr lang="es-PE" sz="2400" b="0" i="0" dirty="0">
                <a:solidFill>
                  <a:srgbClr val="000000"/>
                </a:solidFill>
                <a:effectLst/>
                <a:latin typeface="Arial" panose="020B0604020202020204" pitchFamily="34" charset="0"/>
              </a:rPr>
              <a:t>El presente caso de uso es una visión realista del proceso para la atención de solicitudes de búsqueda de documentación en </a:t>
            </a:r>
            <a:r>
              <a:rPr lang="es-PE" sz="2400" b="0" i="0" dirty="0" err="1">
                <a:solidFill>
                  <a:srgbClr val="000000"/>
                </a:solidFill>
                <a:effectLst/>
                <a:latin typeface="Arial" panose="020B0604020202020204" pitchFamily="34" charset="0"/>
              </a:rPr>
              <a:t>Emilima</a:t>
            </a:r>
            <a:r>
              <a:rPr lang="es-PE" sz="2400" b="0" i="0" dirty="0">
                <a:solidFill>
                  <a:srgbClr val="000000"/>
                </a:solidFill>
                <a:effectLst/>
                <a:latin typeface="Arial" panose="020B0604020202020204" pitchFamily="34" charset="0"/>
              </a:rPr>
              <a:t>. Empieza con una unidad orgánica solicitando la búsqueda del documento, un técnico registra esta solicitud en un sistema, el secretario general aprueba la búsqueda y el técnico es quien la ejecuta, para luego enviársela al secretario y que este se la envíe a la unidad orgánica. </a:t>
            </a:r>
            <a:endParaRPr lang="es-PE" sz="2400" dirty="0">
              <a:solidFill>
                <a:srgbClr val="285870"/>
              </a:solidFill>
            </a:endParaRPr>
          </a:p>
        </p:txBody>
      </p:sp>
    </p:spTree>
    <p:extLst>
      <p:ext uri="{BB962C8B-B14F-4D97-AF65-F5344CB8AC3E}">
        <p14:creationId xmlns:p14="http://schemas.microsoft.com/office/powerpoint/2010/main" val="42508163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7" name="Title 1">
            <a:extLst>
              <a:ext uri="{FF2B5EF4-FFF2-40B4-BE49-F238E27FC236}">
                <a16:creationId xmlns:a16="http://schemas.microsoft.com/office/drawing/2014/main" id="{C2B85A3F-D286-A4D4-7AE5-B728CF7586D3}"/>
              </a:ext>
            </a:extLst>
          </p:cNvPr>
          <p:cNvSpPr>
            <a:spLocks noGrp="1"/>
          </p:cNvSpPr>
          <p:nvPr>
            <p:ph type="title"/>
          </p:nvPr>
        </p:nvSpPr>
        <p:spPr>
          <a:xfrm>
            <a:off x="2105546" y="5746650"/>
            <a:ext cx="6415088" cy="625475"/>
          </a:xfrm>
        </p:spPr>
        <p:txBody>
          <a:bodyPr/>
          <a:lstStyle/>
          <a:p>
            <a:r>
              <a:rPr lang="en-US" dirty="0"/>
              <a:t>DCA08. </a:t>
            </a:r>
            <a:r>
              <a:rPr lang="en-US" dirty="0" err="1"/>
              <a:t>Recordar</a:t>
            </a:r>
            <a:r>
              <a:rPr lang="en-US" dirty="0"/>
              <a:t> </a:t>
            </a:r>
            <a:r>
              <a:rPr lang="en-US" dirty="0" err="1"/>
              <a:t>Usuario</a:t>
            </a:r>
            <a:endParaRPr lang="en-US" dirty="0"/>
          </a:p>
        </p:txBody>
      </p:sp>
      <p:pic>
        <p:nvPicPr>
          <p:cNvPr id="25602" name="Picture 2">
            <a:extLst>
              <a:ext uri="{FF2B5EF4-FFF2-40B4-BE49-F238E27FC236}">
                <a16:creationId xmlns:a16="http://schemas.microsoft.com/office/drawing/2014/main" id="{B225E84D-6D89-E3C3-0DF2-CD4E246523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1450" y="1187550"/>
            <a:ext cx="7904769" cy="4703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4458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7" name="Title 1">
            <a:extLst>
              <a:ext uri="{FF2B5EF4-FFF2-40B4-BE49-F238E27FC236}">
                <a16:creationId xmlns:a16="http://schemas.microsoft.com/office/drawing/2014/main" id="{C2B85A3F-D286-A4D4-7AE5-B728CF7586D3}"/>
              </a:ext>
            </a:extLst>
          </p:cNvPr>
          <p:cNvSpPr>
            <a:spLocks noGrp="1"/>
          </p:cNvSpPr>
          <p:nvPr>
            <p:ph type="title"/>
          </p:nvPr>
        </p:nvSpPr>
        <p:spPr>
          <a:xfrm>
            <a:off x="2105546" y="5746650"/>
            <a:ext cx="6415088" cy="625475"/>
          </a:xfrm>
        </p:spPr>
        <p:txBody>
          <a:bodyPr/>
          <a:lstStyle/>
          <a:p>
            <a:r>
              <a:rPr lang="en-US" dirty="0"/>
              <a:t>DCA09. </a:t>
            </a:r>
            <a:r>
              <a:rPr lang="en-US" dirty="0" err="1"/>
              <a:t>Recuperar</a:t>
            </a:r>
            <a:r>
              <a:rPr lang="en-US" dirty="0"/>
              <a:t> </a:t>
            </a:r>
            <a:r>
              <a:rPr lang="en-US" dirty="0" err="1"/>
              <a:t>Contraseña</a:t>
            </a:r>
            <a:endParaRPr lang="en-US" dirty="0"/>
          </a:p>
        </p:txBody>
      </p:sp>
      <p:pic>
        <p:nvPicPr>
          <p:cNvPr id="31746" name="Picture 2">
            <a:extLst>
              <a:ext uri="{FF2B5EF4-FFF2-40B4-BE49-F238E27FC236}">
                <a16:creationId xmlns:a16="http://schemas.microsoft.com/office/drawing/2014/main" id="{ACEF8C32-2A35-3959-72D5-FEC69FB936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7514" y="899517"/>
            <a:ext cx="7482830" cy="5079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0446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7" name="Title 1">
            <a:extLst>
              <a:ext uri="{FF2B5EF4-FFF2-40B4-BE49-F238E27FC236}">
                <a16:creationId xmlns:a16="http://schemas.microsoft.com/office/drawing/2014/main" id="{C2B85A3F-D286-A4D4-7AE5-B728CF7586D3}"/>
              </a:ext>
            </a:extLst>
          </p:cNvPr>
          <p:cNvSpPr>
            <a:spLocks noGrp="1"/>
          </p:cNvSpPr>
          <p:nvPr>
            <p:ph type="title"/>
          </p:nvPr>
        </p:nvSpPr>
        <p:spPr>
          <a:xfrm>
            <a:off x="2105546" y="5746650"/>
            <a:ext cx="6415088" cy="625475"/>
          </a:xfrm>
        </p:spPr>
        <p:txBody>
          <a:bodyPr/>
          <a:lstStyle/>
          <a:p>
            <a:r>
              <a:rPr lang="en-US" dirty="0"/>
              <a:t>DCA10. </a:t>
            </a:r>
            <a:r>
              <a:rPr lang="en-US" dirty="0" err="1"/>
              <a:t>Subir</a:t>
            </a:r>
            <a:r>
              <a:rPr lang="en-US" dirty="0"/>
              <a:t> </a:t>
            </a:r>
            <a:r>
              <a:rPr lang="en-US" dirty="0" err="1"/>
              <a:t>Documentos</a:t>
            </a:r>
            <a:endParaRPr lang="en-US" dirty="0"/>
          </a:p>
        </p:txBody>
      </p:sp>
      <p:pic>
        <p:nvPicPr>
          <p:cNvPr id="30722" name="Picture 2">
            <a:extLst>
              <a:ext uri="{FF2B5EF4-FFF2-40B4-BE49-F238E27FC236}">
                <a16:creationId xmlns:a16="http://schemas.microsoft.com/office/drawing/2014/main" id="{F3B3A22C-4CC5-8184-F50C-A7E06267FD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0702" y="899517"/>
            <a:ext cx="6984776" cy="5069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5638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7" name="Title 1">
            <a:extLst>
              <a:ext uri="{FF2B5EF4-FFF2-40B4-BE49-F238E27FC236}">
                <a16:creationId xmlns:a16="http://schemas.microsoft.com/office/drawing/2014/main" id="{C2B85A3F-D286-A4D4-7AE5-B728CF7586D3}"/>
              </a:ext>
            </a:extLst>
          </p:cNvPr>
          <p:cNvSpPr>
            <a:spLocks noGrp="1"/>
          </p:cNvSpPr>
          <p:nvPr>
            <p:ph type="title"/>
          </p:nvPr>
        </p:nvSpPr>
        <p:spPr>
          <a:xfrm>
            <a:off x="2105546" y="5746650"/>
            <a:ext cx="6415088" cy="625475"/>
          </a:xfrm>
        </p:spPr>
        <p:txBody>
          <a:bodyPr/>
          <a:lstStyle/>
          <a:p>
            <a:r>
              <a:rPr lang="en-US" dirty="0"/>
              <a:t>DCA11. Validar </a:t>
            </a:r>
            <a:r>
              <a:rPr lang="en-US" dirty="0" err="1"/>
              <a:t>Solicitud</a:t>
            </a:r>
            <a:r>
              <a:rPr lang="en-US" dirty="0"/>
              <a:t> de </a:t>
            </a:r>
            <a:r>
              <a:rPr lang="en-US" dirty="0" err="1"/>
              <a:t>Buscar</a:t>
            </a:r>
            <a:endParaRPr lang="en-US" dirty="0"/>
          </a:p>
        </p:txBody>
      </p:sp>
      <p:pic>
        <p:nvPicPr>
          <p:cNvPr id="3" name="Imagen 2">
            <a:extLst>
              <a:ext uri="{FF2B5EF4-FFF2-40B4-BE49-F238E27FC236}">
                <a16:creationId xmlns:a16="http://schemas.microsoft.com/office/drawing/2014/main" id="{D20ABCBE-9380-AF04-C3E1-B74707094707}"/>
              </a:ext>
            </a:extLst>
          </p:cNvPr>
          <p:cNvPicPr>
            <a:picLocks noChangeAspect="1"/>
          </p:cNvPicPr>
          <p:nvPr/>
        </p:nvPicPr>
        <p:blipFill>
          <a:blip r:embed="rId2"/>
          <a:stretch>
            <a:fillRect/>
          </a:stretch>
        </p:blipFill>
        <p:spPr>
          <a:xfrm>
            <a:off x="2105547" y="971525"/>
            <a:ext cx="6480720" cy="4918700"/>
          </a:xfrm>
          <a:prstGeom prst="rect">
            <a:avLst/>
          </a:prstGeom>
        </p:spPr>
      </p:pic>
    </p:spTree>
    <p:extLst>
      <p:ext uri="{BB962C8B-B14F-4D97-AF65-F5344CB8AC3E}">
        <p14:creationId xmlns:p14="http://schemas.microsoft.com/office/powerpoint/2010/main" val="27523939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5B4CF3-5885-0E67-CB98-908D39113060}"/>
              </a:ext>
            </a:extLst>
          </p:cNvPr>
          <p:cNvSpPr>
            <a:spLocks noGrp="1"/>
          </p:cNvSpPr>
          <p:nvPr>
            <p:ph type="title"/>
          </p:nvPr>
        </p:nvSpPr>
        <p:spPr/>
        <p:txBody>
          <a:bodyPr/>
          <a:lstStyle/>
          <a:p>
            <a:r>
              <a:rPr lang="es-PE" sz="4400" dirty="0">
                <a:solidFill>
                  <a:srgbClr val="285870"/>
                </a:solidFill>
              </a:rPr>
              <a:t>MODELO DE ANÁLISIS </a:t>
            </a:r>
            <a:endParaRPr lang="es-PE" dirty="0"/>
          </a:p>
        </p:txBody>
      </p:sp>
      <p:sp>
        <p:nvSpPr>
          <p:cNvPr id="3" name="Marcador de contenido 2">
            <a:extLst>
              <a:ext uri="{FF2B5EF4-FFF2-40B4-BE49-F238E27FC236}">
                <a16:creationId xmlns:a16="http://schemas.microsoft.com/office/drawing/2014/main" id="{A6E24222-E51D-8AE8-AF5A-5C8BE8E31FCC}"/>
              </a:ext>
            </a:extLst>
          </p:cNvPr>
          <p:cNvSpPr>
            <a:spLocks noGrp="1"/>
          </p:cNvSpPr>
          <p:nvPr>
            <p:ph idx="1"/>
          </p:nvPr>
        </p:nvSpPr>
        <p:spPr/>
        <p:txBody>
          <a:bodyPr/>
          <a:lstStyle/>
          <a:p>
            <a:r>
              <a:rPr lang="es-PE" dirty="0">
                <a:solidFill>
                  <a:srgbClr val="285870"/>
                </a:solidFill>
              </a:rPr>
              <a:t>[Modelo Conceptual de datos]</a:t>
            </a:r>
          </a:p>
        </p:txBody>
      </p:sp>
      <p:pic>
        <p:nvPicPr>
          <p:cNvPr id="5" name="Imagen 4">
            <a:extLst>
              <a:ext uri="{FF2B5EF4-FFF2-40B4-BE49-F238E27FC236}">
                <a16:creationId xmlns:a16="http://schemas.microsoft.com/office/drawing/2014/main" id="{CAFD3758-77D7-EF09-3C20-AE668515C06E}"/>
              </a:ext>
            </a:extLst>
          </p:cNvPr>
          <p:cNvPicPr>
            <a:picLocks noChangeAspect="1"/>
          </p:cNvPicPr>
          <p:nvPr/>
        </p:nvPicPr>
        <p:blipFill>
          <a:blip r:embed="rId2"/>
          <a:stretch>
            <a:fillRect/>
          </a:stretch>
        </p:blipFill>
        <p:spPr>
          <a:xfrm>
            <a:off x="2822452" y="2339677"/>
            <a:ext cx="5043734" cy="4259810"/>
          </a:xfrm>
          <a:prstGeom prst="rect">
            <a:avLst/>
          </a:prstGeom>
        </p:spPr>
      </p:pic>
    </p:spTree>
    <p:extLst>
      <p:ext uri="{BB962C8B-B14F-4D97-AF65-F5344CB8AC3E}">
        <p14:creationId xmlns:p14="http://schemas.microsoft.com/office/powerpoint/2010/main" val="29604197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5B4CF3-5885-0E67-CB98-908D39113060}"/>
              </a:ext>
            </a:extLst>
          </p:cNvPr>
          <p:cNvSpPr>
            <a:spLocks noGrp="1"/>
          </p:cNvSpPr>
          <p:nvPr>
            <p:ph type="title"/>
          </p:nvPr>
        </p:nvSpPr>
        <p:spPr/>
        <p:txBody>
          <a:bodyPr/>
          <a:lstStyle/>
          <a:p>
            <a:r>
              <a:rPr lang="es-PE" sz="4400" dirty="0">
                <a:solidFill>
                  <a:srgbClr val="285870"/>
                </a:solidFill>
              </a:rPr>
              <a:t>MODELO DE ANÁLISIS </a:t>
            </a:r>
            <a:endParaRPr lang="es-PE" dirty="0"/>
          </a:p>
        </p:txBody>
      </p:sp>
      <p:sp>
        <p:nvSpPr>
          <p:cNvPr id="3" name="Marcador de contenido 2">
            <a:extLst>
              <a:ext uri="{FF2B5EF4-FFF2-40B4-BE49-F238E27FC236}">
                <a16:creationId xmlns:a16="http://schemas.microsoft.com/office/drawing/2014/main" id="{A6E24222-E51D-8AE8-AF5A-5C8BE8E31FCC}"/>
              </a:ext>
            </a:extLst>
          </p:cNvPr>
          <p:cNvSpPr>
            <a:spLocks noGrp="1"/>
          </p:cNvSpPr>
          <p:nvPr>
            <p:ph idx="1"/>
          </p:nvPr>
        </p:nvSpPr>
        <p:spPr/>
        <p:txBody>
          <a:bodyPr/>
          <a:lstStyle/>
          <a:p>
            <a:r>
              <a:rPr lang="es-PE" dirty="0">
                <a:solidFill>
                  <a:srgbClr val="285870"/>
                </a:solidFill>
                <a:latin typeface="Rambla"/>
              </a:rPr>
              <a:t>[Modelo Lógico de datos]</a:t>
            </a:r>
          </a:p>
        </p:txBody>
      </p:sp>
    </p:spTree>
    <p:extLst>
      <p:ext uri="{BB962C8B-B14F-4D97-AF65-F5344CB8AC3E}">
        <p14:creationId xmlns:p14="http://schemas.microsoft.com/office/powerpoint/2010/main" val="18015317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BC1798-72A0-2482-D0F8-EF7B49FE4290}"/>
              </a:ext>
            </a:extLst>
          </p:cNvPr>
          <p:cNvSpPr>
            <a:spLocks noGrp="1"/>
          </p:cNvSpPr>
          <p:nvPr>
            <p:ph type="title"/>
          </p:nvPr>
        </p:nvSpPr>
        <p:spPr/>
        <p:txBody>
          <a:bodyPr/>
          <a:lstStyle/>
          <a:p>
            <a:r>
              <a:rPr lang="es-PE" sz="4400" dirty="0">
                <a:solidFill>
                  <a:srgbClr val="285870"/>
                </a:solidFill>
              </a:rPr>
              <a:t>MODELO DE DISEÑO</a:t>
            </a:r>
            <a:endParaRPr lang="es-PE" dirty="0"/>
          </a:p>
        </p:txBody>
      </p:sp>
      <p:sp>
        <p:nvSpPr>
          <p:cNvPr id="3" name="Marcador de contenido 2">
            <a:extLst>
              <a:ext uri="{FF2B5EF4-FFF2-40B4-BE49-F238E27FC236}">
                <a16:creationId xmlns:a16="http://schemas.microsoft.com/office/drawing/2014/main" id="{5376B9AA-3D80-8FA4-2B7B-C71653CADA63}"/>
              </a:ext>
            </a:extLst>
          </p:cNvPr>
          <p:cNvSpPr>
            <a:spLocks noGrp="1"/>
          </p:cNvSpPr>
          <p:nvPr>
            <p:ph idx="1"/>
          </p:nvPr>
        </p:nvSpPr>
        <p:spPr/>
        <p:txBody>
          <a:bodyPr/>
          <a:lstStyle/>
          <a:p>
            <a:r>
              <a:rPr lang="es-PE" dirty="0">
                <a:solidFill>
                  <a:srgbClr val="285870"/>
                </a:solidFill>
              </a:rPr>
              <a:t>[Diagrama de Secuencia]</a:t>
            </a:r>
          </a:p>
        </p:txBody>
      </p:sp>
    </p:spTree>
    <p:extLst>
      <p:ext uri="{BB962C8B-B14F-4D97-AF65-F5344CB8AC3E}">
        <p14:creationId xmlns:p14="http://schemas.microsoft.com/office/powerpoint/2010/main" val="116819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7" name="Title 1">
            <a:extLst>
              <a:ext uri="{FF2B5EF4-FFF2-40B4-BE49-F238E27FC236}">
                <a16:creationId xmlns:a16="http://schemas.microsoft.com/office/drawing/2014/main" id="{C2B85A3F-D286-A4D4-7AE5-B728CF7586D3}"/>
              </a:ext>
            </a:extLst>
          </p:cNvPr>
          <p:cNvSpPr>
            <a:spLocks noGrp="1"/>
          </p:cNvSpPr>
          <p:nvPr>
            <p:ph type="title"/>
          </p:nvPr>
        </p:nvSpPr>
        <p:spPr>
          <a:xfrm>
            <a:off x="2105546" y="5746650"/>
            <a:ext cx="6415088" cy="625475"/>
          </a:xfrm>
        </p:spPr>
        <p:txBody>
          <a:bodyPr/>
          <a:lstStyle/>
          <a:p>
            <a:r>
              <a:rPr lang="en-US" dirty="0"/>
              <a:t>DS01. </a:t>
            </a:r>
            <a:r>
              <a:rPr lang="en-US" dirty="0" err="1"/>
              <a:t>Autorizar</a:t>
            </a:r>
            <a:r>
              <a:rPr lang="en-US" dirty="0"/>
              <a:t> </a:t>
            </a:r>
            <a:r>
              <a:rPr lang="en-US" dirty="0" err="1"/>
              <a:t>Solicitud</a:t>
            </a:r>
            <a:r>
              <a:rPr lang="en-US" dirty="0"/>
              <a:t> de </a:t>
            </a:r>
            <a:r>
              <a:rPr lang="en-US" dirty="0" err="1"/>
              <a:t>Busqueda</a:t>
            </a:r>
            <a:endParaRPr lang="en-US" dirty="0"/>
          </a:p>
        </p:txBody>
      </p:sp>
      <p:pic>
        <p:nvPicPr>
          <p:cNvPr id="7" name="Imagen 6">
            <a:extLst>
              <a:ext uri="{FF2B5EF4-FFF2-40B4-BE49-F238E27FC236}">
                <a16:creationId xmlns:a16="http://schemas.microsoft.com/office/drawing/2014/main" id="{9B5FE7E7-39FC-8AE5-4F8C-A634BD7094FF}"/>
              </a:ext>
            </a:extLst>
          </p:cNvPr>
          <p:cNvPicPr>
            <a:picLocks noChangeAspect="1"/>
          </p:cNvPicPr>
          <p:nvPr/>
        </p:nvPicPr>
        <p:blipFill>
          <a:blip r:embed="rId2"/>
          <a:stretch>
            <a:fillRect/>
          </a:stretch>
        </p:blipFill>
        <p:spPr>
          <a:xfrm>
            <a:off x="1385466" y="611485"/>
            <a:ext cx="7920880" cy="5297404"/>
          </a:xfrm>
          <a:prstGeom prst="rect">
            <a:avLst/>
          </a:prstGeom>
        </p:spPr>
      </p:pic>
    </p:spTree>
    <p:extLst>
      <p:ext uri="{BB962C8B-B14F-4D97-AF65-F5344CB8AC3E}">
        <p14:creationId xmlns:p14="http://schemas.microsoft.com/office/powerpoint/2010/main" val="33438549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7" name="Title 1">
            <a:extLst>
              <a:ext uri="{FF2B5EF4-FFF2-40B4-BE49-F238E27FC236}">
                <a16:creationId xmlns:a16="http://schemas.microsoft.com/office/drawing/2014/main" id="{C2B85A3F-D286-A4D4-7AE5-B728CF7586D3}"/>
              </a:ext>
            </a:extLst>
          </p:cNvPr>
          <p:cNvSpPr>
            <a:spLocks noGrp="1"/>
          </p:cNvSpPr>
          <p:nvPr>
            <p:ph type="title"/>
          </p:nvPr>
        </p:nvSpPr>
        <p:spPr>
          <a:xfrm>
            <a:off x="2105546" y="5746650"/>
            <a:ext cx="6415088" cy="625475"/>
          </a:xfrm>
        </p:spPr>
        <p:txBody>
          <a:bodyPr/>
          <a:lstStyle/>
          <a:p>
            <a:r>
              <a:rPr lang="en-US" dirty="0"/>
              <a:t>DS02. </a:t>
            </a:r>
            <a:r>
              <a:rPr lang="en-US" dirty="0" err="1"/>
              <a:t>Buscar</a:t>
            </a:r>
            <a:r>
              <a:rPr lang="en-US" dirty="0"/>
              <a:t> </a:t>
            </a:r>
            <a:r>
              <a:rPr lang="en-US" dirty="0" err="1"/>
              <a:t>Documentos</a:t>
            </a:r>
            <a:endParaRPr lang="en-US" dirty="0"/>
          </a:p>
        </p:txBody>
      </p:sp>
      <p:pic>
        <p:nvPicPr>
          <p:cNvPr id="3" name="Imagen 2">
            <a:extLst>
              <a:ext uri="{FF2B5EF4-FFF2-40B4-BE49-F238E27FC236}">
                <a16:creationId xmlns:a16="http://schemas.microsoft.com/office/drawing/2014/main" id="{41D052A8-AA63-A080-33C6-933D5DDA3688}"/>
              </a:ext>
            </a:extLst>
          </p:cNvPr>
          <p:cNvPicPr>
            <a:picLocks noChangeAspect="1"/>
          </p:cNvPicPr>
          <p:nvPr/>
        </p:nvPicPr>
        <p:blipFill>
          <a:blip r:embed="rId2"/>
          <a:stretch>
            <a:fillRect/>
          </a:stretch>
        </p:blipFill>
        <p:spPr>
          <a:xfrm>
            <a:off x="665386" y="1043533"/>
            <a:ext cx="9361040" cy="4857572"/>
          </a:xfrm>
          <a:prstGeom prst="rect">
            <a:avLst/>
          </a:prstGeom>
        </p:spPr>
      </p:pic>
    </p:spTree>
    <p:extLst>
      <p:ext uri="{BB962C8B-B14F-4D97-AF65-F5344CB8AC3E}">
        <p14:creationId xmlns:p14="http://schemas.microsoft.com/office/powerpoint/2010/main" val="39878096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7" name="Title 1">
            <a:extLst>
              <a:ext uri="{FF2B5EF4-FFF2-40B4-BE49-F238E27FC236}">
                <a16:creationId xmlns:a16="http://schemas.microsoft.com/office/drawing/2014/main" id="{C2B85A3F-D286-A4D4-7AE5-B728CF7586D3}"/>
              </a:ext>
            </a:extLst>
          </p:cNvPr>
          <p:cNvSpPr>
            <a:spLocks noGrp="1"/>
          </p:cNvSpPr>
          <p:nvPr>
            <p:ph type="title"/>
          </p:nvPr>
        </p:nvSpPr>
        <p:spPr>
          <a:xfrm>
            <a:off x="2105546" y="5746650"/>
            <a:ext cx="6415088" cy="625475"/>
          </a:xfrm>
        </p:spPr>
        <p:txBody>
          <a:bodyPr/>
          <a:lstStyle/>
          <a:p>
            <a:r>
              <a:rPr lang="en-US" dirty="0"/>
              <a:t>DS03. </a:t>
            </a:r>
            <a:r>
              <a:rPr lang="en-US" dirty="0" err="1"/>
              <a:t>Enviar</a:t>
            </a:r>
            <a:r>
              <a:rPr lang="en-US" dirty="0"/>
              <a:t> </a:t>
            </a:r>
            <a:r>
              <a:rPr lang="en-US" dirty="0" err="1"/>
              <a:t>Documentos</a:t>
            </a:r>
            <a:endParaRPr lang="en-US" dirty="0"/>
          </a:p>
        </p:txBody>
      </p:sp>
      <p:pic>
        <p:nvPicPr>
          <p:cNvPr id="3" name="Imagen 2">
            <a:extLst>
              <a:ext uri="{FF2B5EF4-FFF2-40B4-BE49-F238E27FC236}">
                <a16:creationId xmlns:a16="http://schemas.microsoft.com/office/drawing/2014/main" id="{94EBFCF2-F59B-FD13-FAB6-182446C93846}"/>
              </a:ext>
            </a:extLst>
          </p:cNvPr>
          <p:cNvPicPr>
            <a:picLocks noChangeAspect="1"/>
          </p:cNvPicPr>
          <p:nvPr/>
        </p:nvPicPr>
        <p:blipFill>
          <a:blip r:embed="rId2"/>
          <a:stretch>
            <a:fillRect/>
          </a:stretch>
        </p:blipFill>
        <p:spPr>
          <a:xfrm>
            <a:off x="815778" y="899517"/>
            <a:ext cx="8994624" cy="4951088"/>
          </a:xfrm>
          <a:prstGeom prst="rect">
            <a:avLst/>
          </a:prstGeom>
        </p:spPr>
      </p:pic>
    </p:spTree>
    <p:extLst>
      <p:ext uri="{BB962C8B-B14F-4D97-AF65-F5344CB8AC3E}">
        <p14:creationId xmlns:p14="http://schemas.microsoft.com/office/powerpoint/2010/main" val="3026296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526D56-E822-023C-AACB-8C950E0F4B31}"/>
              </a:ext>
            </a:extLst>
          </p:cNvPr>
          <p:cNvSpPr>
            <a:spLocks noGrp="1"/>
          </p:cNvSpPr>
          <p:nvPr>
            <p:ph type="title"/>
          </p:nvPr>
        </p:nvSpPr>
        <p:spPr/>
        <p:txBody>
          <a:bodyPr/>
          <a:lstStyle/>
          <a:p>
            <a:r>
              <a:rPr lang="es-PE" sz="4400" dirty="0">
                <a:solidFill>
                  <a:srgbClr val="285870"/>
                </a:solidFill>
              </a:rPr>
              <a:t>MODELO DE CASOS DE USO</a:t>
            </a:r>
            <a:endParaRPr lang="es-PE" dirty="0"/>
          </a:p>
        </p:txBody>
      </p:sp>
      <p:sp>
        <p:nvSpPr>
          <p:cNvPr id="3" name="Marcador de contenido 2">
            <a:extLst>
              <a:ext uri="{FF2B5EF4-FFF2-40B4-BE49-F238E27FC236}">
                <a16:creationId xmlns:a16="http://schemas.microsoft.com/office/drawing/2014/main" id="{A7E24ABB-BD1C-3D63-76A4-BD32EB5092D6}"/>
              </a:ext>
            </a:extLst>
          </p:cNvPr>
          <p:cNvSpPr>
            <a:spLocks noGrp="1"/>
          </p:cNvSpPr>
          <p:nvPr>
            <p:ph idx="1"/>
          </p:nvPr>
        </p:nvSpPr>
        <p:spPr/>
        <p:txBody>
          <a:bodyPr/>
          <a:lstStyle/>
          <a:p>
            <a:r>
              <a:rPr lang="es-PE" dirty="0">
                <a:solidFill>
                  <a:srgbClr val="285870"/>
                </a:solidFill>
              </a:rPr>
              <a:t>[Diagrama General de Casos de Uso]</a:t>
            </a:r>
          </a:p>
        </p:txBody>
      </p:sp>
      <p:pic>
        <p:nvPicPr>
          <p:cNvPr id="1028" name="Picture 4" descr="Diagrama, Esquemático&#10;&#10;Descripción generada automáticamente">
            <a:extLst>
              <a:ext uri="{FF2B5EF4-FFF2-40B4-BE49-F238E27FC236}">
                <a16:creationId xmlns:a16="http://schemas.microsoft.com/office/drawing/2014/main" id="{E9E1E084-99D3-5A0A-ABAC-A08CE3F850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8719" y="2411685"/>
            <a:ext cx="57912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10427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7" name="Title 1">
            <a:extLst>
              <a:ext uri="{FF2B5EF4-FFF2-40B4-BE49-F238E27FC236}">
                <a16:creationId xmlns:a16="http://schemas.microsoft.com/office/drawing/2014/main" id="{C2B85A3F-D286-A4D4-7AE5-B728CF7586D3}"/>
              </a:ext>
            </a:extLst>
          </p:cNvPr>
          <p:cNvSpPr>
            <a:spLocks noGrp="1"/>
          </p:cNvSpPr>
          <p:nvPr>
            <p:ph type="title"/>
          </p:nvPr>
        </p:nvSpPr>
        <p:spPr>
          <a:xfrm>
            <a:off x="2105546" y="5746650"/>
            <a:ext cx="6415088" cy="625475"/>
          </a:xfrm>
        </p:spPr>
        <p:txBody>
          <a:bodyPr/>
          <a:lstStyle/>
          <a:p>
            <a:r>
              <a:rPr lang="en-US" dirty="0"/>
              <a:t>DS03. </a:t>
            </a:r>
            <a:r>
              <a:rPr lang="en-US" dirty="0" err="1"/>
              <a:t>Enviar</a:t>
            </a:r>
            <a:r>
              <a:rPr lang="en-US" dirty="0"/>
              <a:t> </a:t>
            </a:r>
            <a:r>
              <a:rPr lang="en-US" dirty="0" err="1"/>
              <a:t>Documentos</a:t>
            </a:r>
            <a:endParaRPr lang="en-US" dirty="0"/>
          </a:p>
        </p:txBody>
      </p:sp>
      <p:pic>
        <p:nvPicPr>
          <p:cNvPr id="4" name="Imagen 3">
            <a:extLst>
              <a:ext uri="{FF2B5EF4-FFF2-40B4-BE49-F238E27FC236}">
                <a16:creationId xmlns:a16="http://schemas.microsoft.com/office/drawing/2014/main" id="{3AF5B07F-C07C-75AF-32D4-6303FFA3460C}"/>
              </a:ext>
            </a:extLst>
          </p:cNvPr>
          <p:cNvPicPr>
            <a:picLocks noChangeAspect="1"/>
          </p:cNvPicPr>
          <p:nvPr/>
        </p:nvPicPr>
        <p:blipFill>
          <a:blip r:embed="rId2"/>
          <a:stretch>
            <a:fillRect/>
          </a:stretch>
        </p:blipFill>
        <p:spPr>
          <a:xfrm>
            <a:off x="1097434" y="827509"/>
            <a:ext cx="8496944" cy="5103402"/>
          </a:xfrm>
          <a:prstGeom prst="rect">
            <a:avLst/>
          </a:prstGeom>
        </p:spPr>
      </p:pic>
    </p:spTree>
    <p:extLst>
      <p:ext uri="{BB962C8B-B14F-4D97-AF65-F5344CB8AC3E}">
        <p14:creationId xmlns:p14="http://schemas.microsoft.com/office/powerpoint/2010/main" val="29970985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7" name="Title 1">
            <a:extLst>
              <a:ext uri="{FF2B5EF4-FFF2-40B4-BE49-F238E27FC236}">
                <a16:creationId xmlns:a16="http://schemas.microsoft.com/office/drawing/2014/main" id="{C2B85A3F-D286-A4D4-7AE5-B728CF7586D3}"/>
              </a:ext>
            </a:extLst>
          </p:cNvPr>
          <p:cNvSpPr>
            <a:spLocks noGrp="1"/>
          </p:cNvSpPr>
          <p:nvPr>
            <p:ph type="title"/>
          </p:nvPr>
        </p:nvSpPr>
        <p:spPr>
          <a:xfrm>
            <a:off x="2105546" y="5746650"/>
            <a:ext cx="6415088" cy="625475"/>
          </a:xfrm>
        </p:spPr>
        <p:txBody>
          <a:bodyPr/>
          <a:lstStyle/>
          <a:p>
            <a:r>
              <a:rPr lang="en-US" dirty="0"/>
              <a:t>DS04. </a:t>
            </a:r>
            <a:r>
              <a:rPr lang="en-US" dirty="0" err="1"/>
              <a:t>Iniciar</a:t>
            </a:r>
            <a:r>
              <a:rPr lang="en-US" dirty="0"/>
              <a:t> </a:t>
            </a:r>
            <a:r>
              <a:rPr lang="en-US" dirty="0" err="1"/>
              <a:t>Sesión</a:t>
            </a:r>
            <a:endParaRPr lang="en-US" dirty="0"/>
          </a:p>
        </p:txBody>
      </p:sp>
      <p:pic>
        <p:nvPicPr>
          <p:cNvPr id="3" name="Imagen 2">
            <a:extLst>
              <a:ext uri="{FF2B5EF4-FFF2-40B4-BE49-F238E27FC236}">
                <a16:creationId xmlns:a16="http://schemas.microsoft.com/office/drawing/2014/main" id="{8EDB6D50-D971-B517-9223-1FEF22D5B597}"/>
              </a:ext>
            </a:extLst>
          </p:cNvPr>
          <p:cNvPicPr>
            <a:picLocks noChangeAspect="1"/>
          </p:cNvPicPr>
          <p:nvPr/>
        </p:nvPicPr>
        <p:blipFill>
          <a:blip r:embed="rId2"/>
          <a:stretch>
            <a:fillRect/>
          </a:stretch>
        </p:blipFill>
        <p:spPr>
          <a:xfrm>
            <a:off x="1739627" y="490103"/>
            <a:ext cx="7212558" cy="5569284"/>
          </a:xfrm>
          <a:prstGeom prst="rect">
            <a:avLst/>
          </a:prstGeom>
        </p:spPr>
      </p:pic>
    </p:spTree>
    <p:extLst>
      <p:ext uri="{BB962C8B-B14F-4D97-AF65-F5344CB8AC3E}">
        <p14:creationId xmlns:p14="http://schemas.microsoft.com/office/powerpoint/2010/main" val="10141952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7" name="Title 1">
            <a:extLst>
              <a:ext uri="{FF2B5EF4-FFF2-40B4-BE49-F238E27FC236}">
                <a16:creationId xmlns:a16="http://schemas.microsoft.com/office/drawing/2014/main" id="{C2B85A3F-D286-A4D4-7AE5-B728CF7586D3}"/>
              </a:ext>
            </a:extLst>
          </p:cNvPr>
          <p:cNvSpPr>
            <a:spLocks noGrp="1"/>
          </p:cNvSpPr>
          <p:nvPr>
            <p:ph type="title"/>
          </p:nvPr>
        </p:nvSpPr>
        <p:spPr>
          <a:xfrm>
            <a:off x="2105546" y="5746650"/>
            <a:ext cx="6415088" cy="625475"/>
          </a:xfrm>
        </p:spPr>
        <p:txBody>
          <a:bodyPr/>
          <a:lstStyle/>
          <a:p>
            <a:r>
              <a:rPr lang="en-US" dirty="0"/>
              <a:t>DS05. </a:t>
            </a:r>
            <a:r>
              <a:rPr lang="en-US" dirty="0" err="1"/>
              <a:t>Mantemiento</a:t>
            </a:r>
            <a:r>
              <a:rPr lang="en-US" dirty="0"/>
              <a:t> de </a:t>
            </a:r>
            <a:r>
              <a:rPr lang="en-US" dirty="0" err="1"/>
              <a:t>Documentación</a:t>
            </a:r>
            <a:endParaRPr lang="en-US" dirty="0"/>
          </a:p>
        </p:txBody>
      </p:sp>
      <p:pic>
        <p:nvPicPr>
          <p:cNvPr id="3" name="Imagen 2">
            <a:extLst>
              <a:ext uri="{FF2B5EF4-FFF2-40B4-BE49-F238E27FC236}">
                <a16:creationId xmlns:a16="http://schemas.microsoft.com/office/drawing/2014/main" id="{042C4C36-BFA1-11E0-BB77-32787EEA26E7}"/>
              </a:ext>
            </a:extLst>
          </p:cNvPr>
          <p:cNvPicPr>
            <a:picLocks noChangeAspect="1"/>
          </p:cNvPicPr>
          <p:nvPr/>
        </p:nvPicPr>
        <p:blipFill>
          <a:blip r:embed="rId2"/>
          <a:stretch>
            <a:fillRect/>
          </a:stretch>
        </p:blipFill>
        <p:spPr>
          <a:xfrm>
            <a:off x="1241450" y="896589"/>
            <a:ext cx="8208912" cy="5036048"/>
          </a:xfrm>
          <a:prstGeom prst="rect">
            <a:avLst/>
          </a:prstGeom>
        </p:spPr>
      </p:pic>
    </p:spTree>
    <p:extLst>
      <p:ext uri="{BB962C8B-B14F-4D97-AF65-F5344CB8AC3E}">
        <p14:creationId xmlns:p14="http://schemas.microsoft.com/office/powerpoint/2010/main" val="19628086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7" name="Title 1">
            <a:extLst>
              <a:ext uri="{FF2B5EF4-FFF2-40B4-BE49-F238E27FC236}">
                <a16:creationId xmlns:a16="http://schemas.microsoft.com/office/drawing/2014/main" id="{C2B85A3F-D286-A4D4-7AE5-B728CF7586D3}"/>
              </a:ext>
            </a:extLst>
          </p:cNvPr>
          <p:cNvSpPr>
            <a:spLocks noGrp="1"/>
          </p:cNvSpPr>
          <p:nvPr>
            <p:ph type="title"/>
          </p:nvPr>
        </p:nvSpPr>
        <p:spPr>
          <a:xfrm>
            <a:off x="2105546" y="5746650"/>
            <a:ext cx="6415088" cy="625475"/>
          </a:xfrm>
        </p:spPr>
        <p:txBody>
          <a:bodyPr/>
          <a:lstStyle/>
          <a:p>
            <a:r>
              <a:rPr lang="en-US" dirty="0"/>
              <a:t>DS05. </a:t>
            </a:r>
            <a:r>
              <a:rPr lang="en-US" dirty="0" err="1"/>
              <a:t>Mantemiento</a:t>
            </a:r>
            <a:r>
              <a:rPr lang="en-US" dirty="0"/>
              <a:t> de </a:t>
            </a:r>
            <a:r>
              <a:rPr lang="en-US" dirty="0" err="1"/>
              <a:t>Documentación</a:t>
            </a:r>
            <a:endParaRPr lang="en-US" dirty="0"/>
          </a:p>
        </p:txBody>
      </p:sp>
      <p:pic>
        <p:nvPicPr>
          <p:cNvPr id="3" name="Imagen 2">
            <a:extLst>
              <a:ext uri="{FF2B5EF4-FFF2-40B4-BE49-F238E27FC236}">
                <a16:creationId xmlns:a16="http://schemas.microsoft.com/office/drawing/2014/main" id="{5ACB073E-D897-2F11-4E85-97AC766B749E}"/>
              </a:ext>
            </a:extLst>
          </p:cNvPr>
          <p:cNvPicPr>
            <a:picLocks noChangeAspect="1"/>
          </p:cNvPicPr>
          <p:nvPr/>
        </p:nvPicPr>
        <p:blipFill>
          <a:blip r:embed="rId2"/>
          <a:stretch>
            <a:fillRect/>
          </a:stretch>
        </p:blipFill>
        <p:spPr>
          <a:xfrm>
            <a:off x="809402" y="1966954"/>
            <a:ext cx="9073008" cy="3625768"/>
          </a:xfrm>
          <a:prstGeom prst="rect">
            <a:avLst/>
          </a:prstGeom>
        </p:spPr>
      </p:pic>
    </p:spTree>
    <p:extLst>
      <p:ext uri="{BB962C8B-B14F-4D97-AF65-F5344CB8AC3E}">
        <p14:creationId xmlns:p14="http://schemas.microsoft.com/office/powerpoint/2010/main" val="978992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7" name="Title 1">
            <a:extLst>
              <a:ext uri="{FF2B5EF4-FFF2-40B4-BE49-F238E27FC236}">
                <a16:creationId xmlns:a16="http://schemas.microsoft.com/office/drawing/2014/main" id="{C2B85A3F-D286-A4D4-7AE5-B728CF7586D3}"/>
              </a:ext>
            </a:extLst>
          </p:cNvPr>
          <p:cNvSpPr>
            <a:spLocks noGrp="1"/>
          </p:cNvSpPr>
          <p:nvPr>
            <p:ph type="title"/>
          </p:nvPr>
        </p:nvSpPr>
        <p:spPr>
          <a:xfrm>
            <a:off x="2105546" y="5746650"/>
            <a:ext cx="6415088" cy="625475"/>
          </a:xfrm>
        </p:spPr>
        <p:txBody>
          <a:bodyPr/>
          <a:lstStyle/>
          <a:p>
            <a:r>
              <a:rPr lang="en-US" dirty="0"/>
              <a:t>DS06. </a:t>
            </a:r>
            <a:r>
              <a:rPr lang="en-US" dirty="0" err="1"/>
              <a:t>Mantenimiento</a:t>
            </a:r>
            <a:r>
              <a:rPr lang="en-US" dirty="0"/>
              <a:t> de </a:t>
            </a:r>
            <a:r>
              <a:rPr lang="en-US" dirty="0" err="1"/>
              <a:t>Solicitud</a:t>
            </a:r>
            <a:r>
              <a:rPr lang="en-US" dirty="0"/>
              <a:t> de </a:t>
            </a:r>
            <a:r>
              <a:rPr lang="en-US" dirty="0" err="1"/>
              <a:t>Búsqueda</a:t>
            </a:r>
            <a:endParaRPr lang="en-US" dirty="0"/>
          </a:p>
        </p:txBody>
      </p:sp>
      <p:pic>
        <p:nvPicPr>
          <p:cNvPr id="3" name="Imagen 2">
            <a:extLst>
              <a:ext uri="{FF2B5EF4-FFF2-40B4-BE49-F238E27FC236}">
                <a16:creationId xmlns:a16="http://schemas.microsoft.com/office/drawing/2014/main" id="{D2D8098A-2EF0-AF38-FA4A-6A3E4BD4D9C4}"/>
              </a:ext>
            </a:extLst>
          </p:cNvPr>
          <p:cNvPicPr>
            <a:picLocks noChangeAspect="1"/>
          </p:cNvPicPr>
          <p:nvPr/>
        </p:nvPicPr>
        <p:blipFill>
          <a:blip r:embed="rId2"/>
          <a:stretch>
            <a:fillRect/>
          </a:stretch>
        </p:blipFill>
        <p:spPr>
          <a:xfrm>
            <a:off x="1490710" y="840839"/>
            <a:ext cx="7710392" cy="5184574"/>
          </a:xfrm>
          <a:prstGeom prst="rect">
            <a:avLst/>
          </a:prstGeom>
        </p:spPr>
      </p:pic>
    </p:spTree>
    <p:extLst>
      <p:ext uri="{BB962C8B-B14F-4D97-AF65-F5344CB8AC3E}">
        <p14:creationId xmlns:p14="http://schemas.microsoft.com/office/powerpoint/2010/main" val="19694970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7" name="Title 1">
            <a:extLst>
              <a:ext uri="{FF2B5EF4-FFF2-40B4-BE49-F238E27FC236}">
                <a16:creationId xmlns:a16="http://schemas.microsoft.com/office/drawing/2014/main" id="{C2B85A3F-D286-A4D4-7AE5-B728CF7586D3}"/>
              </a:ext>
            </a:extLst>
          </p:cNvPr>
          <p:cNvSpPr>
            <a:spLocks noGrp="1"/>
          </p:cNvSpPr>
          <p:nvPr>
            <p:ph type="title"/>
          </p:nvPr>
        </p:nvSpPr>
        <p:spPr>
          <a:xfrm>
            <a:off x="2105546" y="5746650"/>
            <a:ext cx="6415088" cy="625475"/>
          </a:xfrm>
        </p:spPr>
        <p:txBody>
          <a:bodyPr/>
          <a:lstStyle/>
          <a:p>
            <a:r>
              <a:rPr lang="en-US" dirty="0"/>
              <a:t>DS06. </a:t>
            </a:r>
            <a:r>
              <a:rPr lang="en-US" dirty="0" err="1"/>
              <a:t>Mantenimiento</a:t>
            </a:r>
            <a:r>
              <a:rPr lang="en-US" dirty="0"/>
              <a:t> de </a:t>
            </a:r>
            <a:r>
              <a:rPr lang="en-US" dirty="0" err="1"/>
              <a:t>Solicitud</a:t>
            </a:r>
            <a:r>
              <a:rPr lang="en-US" dirty="0"/>
              <a:t> de </a:t>
            </a:r>
            <a:r>
              <a:rPr lang="en-US" dirty="0" err="1"/>
              <a:t>Búsqueda</a:t>
            </a:r>
            <a:endParaRPr lang="en-US" dirty="0"/>
          </a:p>
        </p:txBody>
      </p:sp>
      <p:pic>
        <p:nvPicPr>
          <p:cNvPr id="4" name="Imagen 3">
            <a:extLst>
              <a:ext uri="{FF2B5EF4-FFF2-40B4-BE49-F238E27FC236}">
                <a16:creationId xmlns:a16="http://schemas.microsoft.com/office/drawing/2014/main" id="{4FA95811-48F2-4BF1-9F50-11D5AE6915EC}"/>
              </a:ext>
            </a:extLst>
          </p:cNvPr>
          <p:cNvPicPr>
            <a:picLocks noChangeAspect="1"/>
          </p:cNvPicPr>
          <p:nvPr/>
        </p:nvPicPr>
        <p:blipFill>
          <a:blip r:embed="rId2"/>
          <a:stretch>
            <a:fillRect/>
          </a:stretch>
        </p:blipFill>
        <p:spPr>
          <a:xfrm>
            <a:off x="665386" y="1620976"/>
            <a:ext cx="9361040" cy="4317724"/>
          </a:xfrm>
          <a:prstGeom prst="rect">
            <a:avLst/>
          </a:prstGeom>
        </p:spPr>
      </p:pic>
    </p:spTree>
    <p:extLst>
      <p:ext uri="{BB962C8B-B14F-4D97-AF65-F5344CB8AC3E}">
        <p14:creationId xmlns:p14="http://schemas.microsoft.com/office/powerpoint/2010/main" val="25304870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7" name="Title 1">
            <a:extLst>
              <a:ext uri="{FF2B5EF4-FFF2-40B4-BE49-F238E27FC236}">
                <a16:creationId xmlns:a16="http://schemas.microsoft.com/office/drawing/2014/main" id="{C2B85A3F-D286-A4D4-7AE5-B728CF7586D3}"/>
              </a:ext>
            </a:extLst>
          </p:cNvPr>
          <p:cNvSpPr>
            <a:spLocks noGrp="1"/>
          </p:cNvSpPr>
          <p:nvPr>
            <p:ph type="title"/>
          </p:nvPr>
        </p:nvSpPr>
        <p:spPr>
          <a:xfrm>
            <a:off x="2105546" y="5746650"/>
            <a:ext cx="6415088" cy="625475"/>
          </a:xfrm>
        </p:spPr>
        <p:txBody>
          <a:bodyPr/>
          <a:lstStyle/>
          <a:p>
            <a:r>
              <a:rPr lang="en-US" dirty="0"/>
              <a:t>DS07. </a:t>
            </a:r>
            <a:r>
              <a:rPr lang="en-US" dirty="0" err="1"/>
              <a:t>Mantenimiento</a:t>
            </a:r>
            <a:r>
              <a:rPr lang="en-US" dirty="0"/>
              <a:t> de </a:t>
            </a:r>
            <a:r>
              <a:rPr lang="en-US" dirty="0" err="1"/>
              <a:t>Usuario</a:t>
            </a:r>
            <a:endParaRPr lang="en-US" dirty="0"/>
          </a:p>
        </p:txBody>
      </p:sp>
      <p:pic>
        <p:nvPicPr>
          <p:cNvPr id="3" name="Imagen 2">
            <a:extLst>
              <a:ext uri="{FF2B5EF4-FFF2-40B4-BE49-F238E27FC236}">
                <a16:creationId xmlns:a16="http://schemas.microsoft.com/office/drawing/2014/main" id="{9EA921CA-60E0-8077-CCC7-6E01F4ED3A29}"/>
              </a:ext>
            </a:extLst>
          </p:cNvPr>
          <p:cNvPicPr>
            <a:picLocks noChangeAspect="1"/>
          </p:cNvPicPr>
          <p:nvPr/>
        </p:nvPicPr>
        <p:blipFill>
          <a:blip r:embed="rId2"/>
          <a:stretch>
            <a:fillRect/>
          </a:stretch>
        </p:blipFill>
        <p:spPr>
          <a:xfrm>
            <a:off x="1097434" y="899517"/>
            <a:ext cx="8496944" cy="4990140"/>
          </a:xfrm>
          <a:prstGeom prst="rect">
            <a:avLst/>
          </a:prstGeom>
        </p:spPr>
      </p:pic>
    </p:spTree>
    <p:extLst>
      <p:ext uri="{BB962C8B-B14F-4D97-AF65-F5344CB8AC3E}">
        <p14:creationId xmlns:p14="http://schemas.microsoft.com/office/powerpoint/2010/main" val="57419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7" name="Title 1">
            <a:extLst>
              <a:ext uri="{FF2B5EF4-FFF2-40B4-BE49-F238E27FC236}">
                <a16:creationId xmlns:a16="http://schemas.microsoft.com/office/drawing/2014/main" id="{C2B85A3F-D286-A4D4-7AE5-B728CF7586D3}"/>
              </a:ext>
            </a:extLst>
          </p:cNvPr>
          <p:cNvSpPr>
            <a:spLocks noGrp="1"/>
          </p:cNvSpPr>
          <p:nvPr>
            <p:ph type="title"/>
          </p:nvPr>
        </p:nvSpPr>
        <p:spPr>
          <a:xfrm>
            <a:off x="2105546" y="5746650"/>
            <a:ext cx="6415088" cy="625475"/>
          </a:xfrm>
        </p:spPr>
        <p:txBody>
          <a:bodyPr/>
          <a:lstStyle/>
          <a:p>
            <a:r>
              <a:rPr lang="en-US" dirty="0"/>
              <a:t>DS07. </a:t>
            </a:r>
            <a:r>
              <a:rPr lang="en-US" dirty="0" err="1"/>
              <a:t>Mantenimiento</a:t>
            </a:r>
            <a:r>
              <a:rPr lang="en-US" dirty="0"/>
              <a:t> de </a:t>
            </a:r>
            <a:r>
              <a:rPr lang="en-US" dirty="0" err="1"/>
              <a:t>Usuario</a:t>
            </a:r>
            <a:endParaRPr lang="en-US" dirty="0"/>
          </a:p>
        </p:txBody>
      </p:sp>
      <p:pic>
        <p:nvPicPr>
          <p:cNvPr id="3" name="Imagen 2">
            <a:extLst>
              <a:ext uri="{FF2B5EF4-FFF2-40B4-BE49-F238E27FC236}">
                <a16:creationId xmlns:a16="http://schemas.microsoft.com/office/drawing/2014/main" id="{CAD4CB94-9680-A7F2-3997-EAB37A741399}"/>
              </a:ext>
            </a:extLst>
          </p:cNvPr>
          <p:cNvPicPr>
            <a:picLocks noChangeAspect="1"/>
          </p:cNvPicPr>
          <p:nvPr/>
        </p:nvPicPr>
        <p:blipFill>
          <a:blip r:embed="rId2"/>
          <a:stretch>
            <a:fillRect/>
          </a:stretch>
        </p:blipFill>
        <p:spPr>
          <a:xfrm>
            <a:off x="665385" y="1475581"/>
            <a:ext cx="9361042" cy="3996650"/>
          </a:xfrm>
          <a:prstGeom prst="rect">
            <a:avLst/>
          </a:prstGeom>
        </p:spPr>
      </p:pic>
    </p:spTree>
    <p:extLst>
      <p:ext uri="{BB962C8B-B14F-4D97-AF65-F5344CB8AC3E}">
        <p14:creationId xmlns:p14="http://schemas.microsoft.com/office/powerpoint/2010/main" val="11909434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7" name="Title 1">
            <a:extLst>
              <a:ext uri="{FF2B5EF4-FFF2-40B4-BE49-F238E27FC236}">
                <a16:creationId xmlns:a16="http://schemas.microsoft.com/office/drawing/2014/main" id="{C2B85A3F-D286-A4D4-7AE5-B728CF7586D3}"/>
              </a:ext>
            </a:extLst>
          </p:cNvPr>
          <p:cNvSpPr>
            <a:spLocks noGrp="1"/>
          </p:cNvSpPr>
          <p:nvPr>
            <p:ph type="title"/>
          </p:nvPr>
        </p:nvSpPr>
        <p:spPr>
          <a:xfrm>
            <a:off x="2105546" y="5746650"/>
            <a:ext cx="6415088" cy="625475"/>
          </a:xfrm>
        </p:spPr>
        <p:txBody>
          <a:bodyPr/>
          <a:lstStyle/>
          <a:p>
            <a:r>
              <a:rPr lang="en-US" dirty="0"/>
              <a:t>DS08. </a:t>
            </a:r>
            <a:r>
              <a:rPr lang="en-US" dirty="0" err="1"/>
              <a:t>Recordar</a:t>
            </a:r>
            <a:r>
              <a:rPr lang="en-US" dirty="0"/>
              <a:t> </a:t>
            </a:r>
            <a:r>
              <a:rPr lang="en-US" dirty="0" err="1"/>
              <a:t>Usuario</a:t>
            </a:r>
            <a:endParaRPr lang="en-US" dirty="0"/>
          </a:p>
        </p:txBody>
      </p:sp>
      <p:pic>
        <p:nvPicPr>
          <p:cNvPr id="3" name="Imagen 2">
            <a:extLst>
              <a:ext uri="{FF2B5EF4-FFF2-40B4-BE49-F238E27FC236}">
                <a16:creationId xmlns:a16="http://schemas.microsoft.com/office/drawing/2014/main" id="{0884E21C-6AB7-E16F-7C07-4D29205E6CFD}"/>
              </a:ext>
            </a:extLst>
          </p:cNvPr>
          <p:cNvPicPr>
            <a:picLocks noChangeAspect="1"/>
          </p:cNvPicPr>
          <p:nvPr/>
        </p:nvPicPr>
        <p:blipFill>
          <a:blip r:embed="rId2"/>
          <a:stretch>
            <a:fillRect/>
          </a:stretch>
        </p:blipFill>
        <p:spPr>
          <a:xfrm>
            <a:off x="1241450" y="987086"/>
            <a:ext cx="8208912" cy="4759564"/>
          </a:xfrm>
          <a:prstGeom prst="rect">
            <a:avLst/>
          </a:prstGeom>
        </p:spPr>
      </p:pic>
    </p:spTree>
    <p:extLst>
      <p:ext uri="{BB962C8B-B14F-4D97-AF65-F5344CB8AC3E}">
        <p14:creationId xmlns:p14="http://schemas.microsoft.com/office/powerpoint/2010/main" val="5538974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7" name="Title 1">
            <a:extLst>
              <a:ext uri="{FF2B5EF4-FFF2-40B4-BE49-F238E27FC236}">
                <a16:creationId xmlns:a16="http://schemas.microsoft.com/office/drawing/2014/main" id="{C2B85A3F-D286-A4D4-7AE5-B728CF7586D3}"/>
              </a:ext>
            </a:extLst>
          </p:cNvPr>
          <p:cNvSpPr>
            <a:spLocks noGrp="1"/>
          </p:cNvSpPr>
          <p:nvPr>
            <p:ph type="title"/>
          </p:nvPr>
        </p:nvSpPr>
        <p:spPr>
          <a:xfrm>
            <a:off x="2105546" y="5746650"/>
            <a:ext cx="6415088" cy="625475"/>
          </a:xfrm>
        </p:spPr>
        <p:txBody>
          <a:bodyPr/>
          <a:lstStyle/>
          <a:p>
            <a:r>
              <a:rPr lang="en-US" dirty="0"/>
              <a:t>DS09. </a:t>
            </a:r>
            <a:r>
              <a:rPr lang="en-US" dirty="0" err="1"/>
              <a:t>Recuperar</a:t>
            </a:r>
            <a:r>
              <a:rPr lang="en-US" dirty="0"/>
              <a:t> </a:t>
            </a:r>
            <a:r>
              <a:rPr lang="en-US" dirty="0" err="1"/>
              <a:t>Contraseña</a:t>
            </a:r>
            <a:endParaRPr lang="en-US" dirty="0"/>
          </a:p>
        </p:txBody>
      </p:sp>
      <p:pic>
        <p:nvPicPr>
          <p:cNvPr id="3" name="Imagen 2">
            <a:extLst>
              <a:ext uri="{FF2B5EF4-FFF2-40B4-BE49-F238E27FC236}">
                <a16:creationId xmlns:a16="http://schemas.microsoft.com/office/drawing/2014/main" id="{52DAC3BF-E4AA-2914-8381-3FB5EC39447A}"/>
              </a:ext>
            </a:extLst>
          </p:cNvPr>
          <p:cNvPicPr>
            <a:picLocks noChangeAspect="1"/>
          </p:cNvPicPr>
          <p:nvPr/>
        </p:nvPicPr>
        <p:blipFill>
          <a:blip r:embed="rId2"/>
          <a:stretch>
            <a:fillRect/>
          </a:stretch>
        </p:blipFill>
        <p:spPr>
          <a:xfrm>
            <a:off x="1313458" y="827509"/>
            <a:ext cx="8064896" cy="5062176"/>
          </a:xfrm>
          <a:prstGeom prst="rect">
            <a:avLst/>
          </a:prstGeom>
        </p:spPr>
      </p:pic>
    </p:spTree>
    <p:extLst>
      <p:ext uri="{BB962C8B-B14F-4D97-AF65-F5344CB8AC3E}">
        <p14:creationId xmlns:p14="http://schemas.microsoft.com/office/powerpoint/2010/main" val="3398066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526D56-E822-023C-AACB-8C950E0F4B31}"/>
              </a:ext>
            </a:extLst>
          </p:cNvPr>
          <p:cNvSpPr>
            <a:spLocks noGrp="1"/>
          </p:cNvSpPr>
          <p:nvPr>
            <p:ph type="title"/>
          </p:nvPr>
        </p:nvSpPr>
        <p:spPr>
          <a:xfrm>
            <a:off x="534988" y="136424"/>
            <a:ext cx="9618662" cy="1258888"/>
          </a:xfrm>
        </p:spPr>
        <p:txBody>
          <a:bodyPr/>
          <a:lstStyle/>
          <a:p>
            <a:r>
              <a:rPr lang="es-PE" sz="4400" dirty="0">
                <a:solidFill>
                  <a:srgbClr val="285870"/>
                </a:solidFill>
              </a:rPr>
              <a:t>MODELO DE CASOS DE USO</a:t>
            </a:r>
            <a:endParaRPr lang="es-PE" dirty="0"/>
          </a:p>
        </p:txBody>
      </p:sp>
      <p:sp>
        <p:nvSpPr>
          <p:cNvPr id="3" name="Marcador de contenido 2">
            <a:extLst>
              <a:ext uri="{FF2B5EF4-FFF2-40B4-BE49-F238E27FC236}">
                <a16:creationId xmlns:a16="http://schemas.microsoft.com/office/drawing/2014/main" id="{A7E24ABB-BD1C-3D63-76A4-BD32EB5092D6}"/>
              </a:ext>
            </a:extLst>
          </p:cNvPr>
          <p:cNvSpPr>
            <a:spLocks noGrp="1"/>
          </p:cNvSpPr>
          <p:nvPr>
            <p:ph idx="1"/>
          </p:nvPr>
        </p:nvSpPr>
        <p:spPr>
          <a:xfrm>
            <a:off x="534988" y="1286668"/>
            <a:ext cx="9618662" cy="4986338"/>
          </a:xfrm>
        </p:spPr>
        <p:txBody>
          <a:bodyPr/>
          <a:lstStyle/>
          <a:p>
            <a:r>
              <a:rPr lang="es-PE" dirty="0">
                <a:solidFill>
                  <a:srgbClr val="285870"/>
                </a:solidFill>
              </a:rPr>
              <a:t>[Especificación de CUS]</a:t>
            </a:r>
          </a:p>
        </p:txBody>
      </p:sp>
    </p:spTree>
    <p:extLst>
      <p:ext uri="{BB962C8B-B14F-4D97-AF65-F5344CB8AC3E}">
        <p14:creationId xmlns:p14="http://schemas.microsoft.com/office/powerpoint/2010/main" val="8407331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7" name="Title 1">
            <a:extLst>
              <a:ext uri="{FF2B5EF4-FFF2-40B4-BE49-F238E27FC236}">
                <a16:creationId xmlns:a16="http://schemas.microsoft.com/office/drawing/2014/main" id="{C2B85A3F-D286-A4D4-7AE5-B728CF7586D3}"/>
              </a:ext>
            </a:extLst>
          </p:cNvPr>
          <p:cNvSpPr>
            <a:spLocks noGrp="1"/>
          </p:cNvSpPr>
          <p:nvPr>
            <p:ph type="title"/>
          </p:nvPr>
        </p:nvSpPr>
        <p:spPr>
          <a:xfrm>
            <a:off x="2105546" y="5746650"/>
            <a:ext cx="6415088" cy="625475"/>
          </a:xfrm>
        </p:spPr>
        <p:txBody>
          <a:bodyPr/>
          <a:lstStyle/>
          <a:p>
            <a:r>
              <a:rPr lang="en-US" dirty="0"/>
              <a:t>DS10. </a:t>
            </a:r>
            <a:r>
              <a:rPr lang="en-US" dirty="0" err="1"/>
              <a:t>Subir</a:t>
            </a:r>
            <a:r>
              <a:rPr lang="en-US" dirty="0"/>
              <a:t> </a:t>
            </a:r>
            <a:r>
              <a:rPr lang="en-US" dirty="0" err="1"/>
              <a:t>Documentos</a:t>
            </a:r>
            <a:endParaRPr lang="en-US" dirty="0"/>
          </a:p>
        </p:txBody>
      </p:sp>
      <p:pic>
        <p:nvPicPr>
          <p:cNvPr id="3" name="Imagen 2">
            <a:extLst>
              <a:ext uri="{FF2B5EF4-FFF2-40B4-BE49-F238E27FC236}">
                <a16:creationId xmlns:a16="http://schemas.microsoft.com/office/drawing/2014/main" id="{533878A3-310C-04D1-FBE6-590BB3245F5A}"/>
              </a:ext>
            </a:extLst>
          </p:cNvPr>
          <p:cNvPicPr>
            <a:picLocks noChangeAspect="1"/>
          </p:cNvPicPr>
          <p:nvPr/>
        </p:nvPicPr>
        <p:blipFill>
          <a:blip r:embed="rId2"/>
          <a:stretch>
            <a:fillRect/>
          </a:stretch>
        </p:blipFill>
        <p:spPr>
          <a:xfrm>
            <a:off x="1889522" y="467469"/>
            <a:ext cx="6912768" cy="5460740"/>
          </a:xfrm>
          <a:prstGeom prst="rect">
            <a:avLst/>
          </a:prstGeom>
        </p:spPr>
      </p:pic>
    </p:spTree>
    <p:extLst>
      <p:ext uri="{BB962C8B-B14F-4D97-AF65-F5344CB8AC3E}">
        <p14:creationId xmlns:p14="http://schemas.microsoft.com/office/powerpoint/2010/main" val="24261953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7" name="Title 1">
            <a:extLst>
              <a:ext uri="{FF2B5EF4-FFF2-40B4-BE49-F238E27FC236}">
                <a16:creationId xmlns:a16="http://schemas.microsoft.com/office/drawing/2014/main" id="{C2B85A3F-D286-A4D4-7AE5-B728CF7586D3}"/>
              </a:ext>
            </a:extLst>
          </p:cNvPr>
          <p:cNvSpPr>
            <a:spLocks noGrp="1"/>
          </p:cNvSpPr>
          <p:nvPr>
            <p:ph type="title"/>
          </p:nvPr>
        </p:nvSpPr>
        <p:spPr>
          <a:xfrm>
            <a:off x="2105546" y="5746650"/>
            <a:ext cx="6415088" cy="625475"/>
          </a:xfrm>
        </p:spPr>
        <p:txBody>
          <a:bodyPr/>
          <a:lstStyle/>
          <a:p>
            <a:r>
              <a:rPr lang="en-US" dirty="0"/>
              <a:t>DS11. Validar </a:t>
            </a:r>
            <a:r>
              <a:rPr lang="en-US" dirty="0" err="1"/>
              <a:t>Solicitud</a:t>
            </a:r>
            <a:r>
              <a:rPr lang="en-US" dirty="0"/>
              <a:t> de </a:t>
            </a:r>
            <a:r>
              <a:rPr lang="en-US" dirty="0" err="1"/>
              <a:t>Busqueda</a:t>
            </a:r>
            <a:endParaRPr lang="en-US" dirty="0"/>
          </a:p>
        </p:txBody>
      </p:sp>
      <p:pic>
        <p:nvPicPr>
          <p:cNvPr id="3" name="Imagen 2">
            <a:extLst>
              <a:ext uri="{FF2B5EF4-FFF2-40B4-BE49-F238E27FC236}">
                <a16:creationId xmlns:a16="http://schemas.microsoft.com/office/drawing/2014/main" id="{B65FE78B-28F3-A062-C5BB-B714DE11B7A1}"/>
              </a:ext>
            </a:extLst>
          </p:cNvPr>
          <p:cNvPicPr>
            <a:picLocks noChangeAspect="1"/>
          </p:cNvPicPr>
          <p:nvPr/>
        </p:nvPicPr>
        <p:blipFill>
          <a:blip r:embed="rId2"/>
          <a:stretch>
            <a:fillRect/>
          </a:stretch>
        </p:blipFill>
        <p:spPr>
          <a:xfrm>
            <a:off x="1529482" y="658739"/>
            <a:ext cx="7632848" cy="5264288"/>
          </a:xfrm>
          <a:prstGeom prst="rect">
            <a:avLst/>
          </a:prstGeom>
        </p:spPr>
      </p:pic>
    </p:spTree>
    <p:extLst>
      <p:ext uri="{BB962C8B-B14F-4D97-AF65-F5344CB8AC3E}">
        <p14:creationId xmlns:p14="http://schemas.microsoft.com/office/powerpoint/2010/main" val="630238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C59A69-C839-5945-1E0E-2077B60BB883}"/>
              </a:ext>
            </a:extLst>
          </p:cNvPr>
          <p:cNvSpPr>
            <a:spLocks noGrp="1"/>
          </p:cNvSpPr>
          <p:nvPr>
            <p:ph type="title"/>
          </p:nvPr>
        </p:nvSpPr>
        <p:spPr/>
        <p:txBody>
          <a:bodyPr/>
          <a:lstStyle/>
          <a:p>
            <a:r>
              <a:rPr lang="es-PE" sz="4400" dirty="0">
                <a:solidFill>
                  <a:srgbClr val="285870"/>
                </a:solidFill>
              </a:rPr>
              <a:t>MODELO DE DISEÑO</a:t>
            </a:r>
            <a:endParaRPr lang="es-PE" dirty="0"/>
          </a:p>
        </p:txBody>
      </p:sp>
      <p:sp>
        <p:nvSpPr>
          <p:cNvPr id="3" name="Marcador de contenido 2">
            <a:extLst>
              <a:ext uri="{FF2B5EF4-FFF2-40B4-BE49-F238E27FC236}">
                <a16:creationId xmlns:a16="http://schemas.microsoft.com/office/drawing/2014/main" id="{F7C54466-A039-FCFA-F9E1-FBFBBF5A6FAA}"/>
              </a:ext>
            </a:extLst>
          </p:cNvPr>
          <p:cNvSpPr>
            <a:spLocks noGrp="1"/>
          </p:cNvSpPr>
          <p:nvPr>
            <p:ph idx="1"/>
          </p:nvPr>
        </p:nvSpPr>
        <p:spPr/>
        <p:txBody>
          <a:bodyPr/>
          <a:lstStyle/>
          <a:p>
            <a:r>
              <a:rPr lang="es-PE" dirty="0">
                <a:solidFill>
                  <a:srgbClr val="285870"/>
                </a:solidFill>
              </a:rPr>
              <a:t>[Diagrama de Comunicación]</a:t>
            </a:r>
          </a:p>
        </p:txBody>
      </p:sp>
    </p:spTree>
    <p:extLst>
      <p:ext uri="{BB962C8B-B14F-4D97-AF65-F5344CB8AC3E}">
        <p14:creationId xmlns:p14="http://schemas.microsoft.com/office/powerpoint/2010/main" val="30807370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7" name="Title 1">
            <a:extLst>
              <a:ext uri="{FF2B5EF4-FFF2-40B4-BE49-F238E27FC236}">
                <a16:creationId xmlns:a16="http://schemas.microsoft.com/office/drawing/2014/main" id="{C2B85A3F-D286-A4D4-7AE5-B728CF7586D3}"/>
              </a:ext>
            </a:extLst>
          </p:cNvPr>
          <p:cNvSpPr>
            <a:spLocks noGrp="1"/>
          </p:cNvSpPr>
          <p:nvPr>
            <p:ph type="title"/>
          </p:nvPr>
        </p:nvSpPr>
        <p:spPr>
          <a:xfrm>
            <a:off x="2105546" y="5746650"/>
            <a:ext cx="6415088" cy="625475"/>
          </a:xfrm>
        </p:spPr>
        <p:txBody>
          <a:bodyPr/>
          <a:lstStyle/>
          <a:p>
            <a:r>
              <a:rPr lang="en-US" dirty="0"/>
              <a:t>DC01. </a:t>
            </a:r>
            <a:r>
              <a:rPr lang="en-US" dirty="0" err="1"/>
              <a:t>Autorizar</a:t>
            </a:r>
            <a:r>
              <a:rPr lang="en-US" dirty="0"/>
              <a:t> </a:t>
            </a:r>
            <a:r>
              <a:rPr lang="en-US" dirty="0" err="1"/>
              <a:t>Solicitud</a:t>
            </a:r>
            <a:r>
              <a:rPr lang="en-US" dirty="0"/>
              <a:t> de </a:t>
            </a:r>
            <a:r>
              <a:rPr lang="en-US" dirty="0" err="1"/>
              <a:t>Busqueda</a:t>
            </a:r>
            <a:endParaRPr lang="en-US" dirty="0"/>
          </a:p>
        </p:txBody>
      </p:sp>
      <p:pic>
        <p:nvPicPr>
          <p:cNvPr id="8" name="Imagen 7">
            <a:extLst>
              <a:ext uri="{FF2B5EF4-FFF2-40B4-BE49-F238E27FC236}">
                <a16:creationId xmlns:a16="http://schemas.microsoft.com/office/drawing/2014/main" id="{C7D58E0C-9995-04CE-B032-D61C3C1F99D7}"/>
              </a:ext>
            </a:extLst>
          </p:cNvPr>
          <p:cNvPicPr>
            <a:picLocks noChangeAspect="1"/>
          </p:cNvPicPr>
          <p:nvPr/>
        </p:nvPicPr>
        <p:blipFill>
          <a:blip r:embed="rId2"/>
          <a:stretch>
            <a:fillRect/>
          </a:stretch>
        </p:blipFill>
        <p:spPr>
          <a:xfrm>
            <a:off x="449362" y="1655518"/>
            <a:ext cx="9793088" cy="4091132"/>
          </a:xfrm>
          <a:prstGeom prst="rect">
            <a:avLst/>
          </a:prstGeom>
        </p:spPr>
      </p:pic>
    </p:spTree>
    <p:extLst>
      <p:ext uri="{BB962C8B-B14F-4D97-AF65-F5344CB8AC3E}">
        <p14:creationId xmlns:p14="http://schemas.microsoft.com/office/powerpoint/2010/main" val="1643892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7" name="Title 1">
            <a:extLst>
              <a:ext uri="{FF2B5EF4-FFF2-40B4-BE49-F238E27FC236}">
                <a16:creationId xmlns:a16="http://schemas.microsoft.com/office/drawing/2014/main" id="{C2B85A3F-D286-A4D4-7AE5-B728CF7586D3}"/>
              </a:ext>
            </a:extLst>
          </p:cNvPr>
          <p:cNvSpPr>
            <a:spLocks noGrp="1"/>
          </p:cNvSpPr>
          <p:nvPr>
            <p:ph type="title"/>
          </p:nvPr>
        </p:nvSpPr>
        <p:spPr>
          <a:xfrm>
            <a:off x="2105546" y="5746650"/>
            <a:ext cx="6415088" cy="625475"/>
          </a:xfrm>
        </p:spPr>
        <p:txBody>
          <a:bodyPr/>
          <a:lstStyle/>
          <a:p>
            <a:r>
              <a:rPr lang="en-US" dirty="0"/>
              <a:t>DC02. </a:t>
            </a:r>
            <a:r>
              <a:rPr lang="en-US" dirty="0" err="1"/>
              <a:t>Buscar</a:t>
            </a:r>
            <a:r>
              <a:rPr lang="en-US" dirty="0"/>
              <a:t> </a:t>
            </a:r>
            <a:r>
              <a:rPr lang="en-US" dirty="0" err="1"/>
              <a:t>Documentos</a:t>
            </a:r>
            <a:endParaRPr lang="en-US" dirty="0"/>
          </a:p>
        </p:txBody>
      </p:sp>
      <p:pic>
        <p:nvPicPr>
          <p:cNvPr id="6" name="Imagen 5">
            <a:extLst>
              <a:ext uri="{FF2B5EF4-FFF2-40B4-BE49-F238E27FC236}">
                <a16:creationId xmlns:a16="http://schemas.microsoft.com/office/drawing/2014/main" id="{969ACBC7-0840-377C-774F-18D0BCD2BE48}"/>
              </a:ext>
            </a:extLst>
          </p:cNvPr>
          <p:cNvPicPr>
            <a:picLocks noChangeAspect="1"/>
          </p:cNvPicPr>
          <p:nvPr/>
        </p:nvPicPr>
        <p:blipFill>
          <a:blip r:embed="rId2"/>
          <a:stretch>
            <a:fillRect/>
          </a:stretch>
        </p:blipFill>
        <p:spPr>
          <a:xfrm>
            <a:off x="593378" y="1771986"/>
            <a:ext cx="9505056" cy="4015702"/>
          </a:xfrm>
          <a:prstGeom prst="rect">
            <a:avLst/>
          </a:prstGeom>
        </p:spPr>
      </p:pic>
    </p:spTree>
    <p:extLst>
      <p:ext uri="{BB962C8B-B14F-4D97-AF65-F5344CB8AC3E}">
        <p14:creationId xmlns:p14="http://schemas.microsoft.com/office/powerpoint/2010/main" val="40876086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7" name="Title 1">
            <a:extLst>
              <a:ext uri="{FF2B5EF4-FFF2-40B4-BE49-F238E27FC236}">
                <a16:creationId xmlns:a16="http://schemas.microsoft.com/office/drawing/2014/main" id="{C2B85A3F-D286-A4D4-7AE5-B728CF7586D3}"/>
              </a:ext>
            </a:extLst>
          </p:cNvPr>
          <p:cNvSpPr>
            <a:spLocks noGrp="1"/>
          </p:cNvSpPr>
          <p:nvPr>
            <p:ph type="title"/>
          </p:nvPr>
        </p:nvSpPr>
        <p:spPr>
          <a:xfrm>
            <a:off x="2105546" y="5746650"/>
            <a:ext cx="6415088" cy="625475"/>
          </a:xfrm>
        </p:spPr>
        <p:txBody>
          <a:bodyPr/>
          <a:lstStyle/>
          <a:p>
            <a:r>
              <a:rPr lang="en-US" dirty="0"/>
              <a:t>DC03. </a:t>
            </a:r>
            <a:r>
              <a:rPr lang="en-US" dirty="0" err="1"/>
              <a:t>Enviar</a:t>
            </a:r>
            <a:r>
              <a:rPr lang="en-US" dirty="0"/>
              <a:t> </a:t>
            </a:r>
            <a:r>
              <a:rPr lang="en-US" dirty="0" err="1"/>
              <a:t>Documentos</a:t>
            </a:r>
            <a:endParaRPr lang="en-US" dirty="0"/>
          </a:p>
        </p:txBody>
      </p:sp>
      <p:pic>
        <p:nvPicPr>
          <p:cNvPr id="6" name="Imagen 5">
            <a:extLst>
              <a:ext uri="{FF2B5EF4-FFF2-40B4-BE49-F238E27FC236}">
                <a16:creationId xmlns:a16="http://schemas.microsoft.com/office/drawing/2014/main" id="{9A802574-9C91-F09D-C66E-8CCAD6939C6A}"/>
              </a:ext>
            </a:extLst>
          </p:cNvPr>
          <p:cNvPicPr>
            <a:picLocks noChangeAspect="1"/>
          </p:cNvPicPr>
          <p:nvPr/>
        </p:nvPicPr>
        <p:blipFill>
          <a:blip r:embed="rId2"/>
          <a:stretch>
            <a:fillRect/>
          </a:stretch>
        </p:blipFill>
        <p:spPr>
          <a:xfrm>
            <a:off x="487478" y="1693571"/>
            <a:ext cx="9716856" cy="4172532"/>
          </a:xfrm>
          <a:prstGeom prst="rect">
            <a:avLst/>
          </a:prstGeom>
        </p:spPr>
      </p:pic>
    </p:spTree>
    <p:extLst>
      <p:ext uri="{BB962C8B-B14F-4D97-AF65-F5344CB8AC3E}">
        <p14:creationId xmlns:p14="http://schemas.microsoft.com/office/powerpoint/2010/main" val="32512791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7" name="Title 1">
            <a:extLst>
              <a:ext uri="{FF2B5EF4-FFF2-40B4-BE49-F238E27FC236}">
                <a16:creationId xmlns:a16="http://schemas.microsoft.com/office/drawing/2014/main" id="{C2B85A3F-D286-A4D4-7AE5-B728CF7586D3}"/>
              </a:ext>
            </a:extLst>
          </p:cNvPr>
          <p:cNvSpPr>
            <a:spLocks noGrp="1"/>
          </p:cNvSpPr>
          <p:nvPr>
            <p:ph type="title"/>
          </p:nvPr>
        </p:nvSpPr>
        <p:spPr>
          <a:xfrm>
            <a:off x="2105546" y="5746650"/>
            <a:ext cx="6415088" cy="625475"/>
          </a:xfrm>
        </p:spPr>
        <p:txBody>
          <a:bodyPr/>
          <a:lstStyle/>
          <a:p>
            <a:r>
              <a:rPr lang="en-US" dirty="0"/>
              <a:t>DC04. </a:t>
            </a:r>
            <a:r>
              <a:rPr lang="en-US" dirty="0" err="1"/>
              <a:t>Iniciar</a:t>
            </a:r>
            <a:r>
              <a:rPr lang="en-US" dirty="0"/>
              <a:t> </a:t>
            </a:r>
            <a:r>
              <a:rPr lang="en-US" dirty="0" err="1"/>
              <a:t>Sesión</a:t>
            </a:r>
            <a:endParaRPr lang="en-US" dirty="0"/>
          </a:p>
        </p:txBody>
      </p:sp>
      <p:pic>
        <p:nvPicPr>
          <p:cNvPr id="6" name="Imagen 5">
            <a:extLst>
              <a:ext uri="{FF2B5EF4-FFF2-40B4-BE49-F238E27FC236}">
                <a16:creationId xmlns:a16="http://schemas.microsoft.com/office/drawing/2014/main" id="{10575E08-39F3-1F96-3B08-F09EDE826360}"/>
              </a:ext>
            </a:extLst>
          </p:cNvPr>
          <p:cNvPicPr>
            <a:picLocks noChangeAspect="1"/>
          </p:cNvPicPr>
          <p:nvPr/>
        </p:nvPicPr>
        <p:blipFill>
          <a:blip r:embed="rId2"/>
          <a:stretch>
            <a:fillRect/>
          </a:stretch>
        </p:blipFill>
        <p:spPr>
          <a:xfrm>
            <a:off x="292188" y="1488381"/>
            <a:ext cx="10107436" cy="4258269"/>
          </a:xfrm>
          <a:prstGeom prst="rect">
            <a:avLst/>
          </a:prstGeom>
        </p:spPr>
      </p:pic>
    </p:spTree>
    <p:extLst>
      <p:ext uri="{BB962C8B-B14F-4D97-AF65-F5344CB8AC3E}">
        <p14:creationId xmlns:p14="http://schemas.microsoft.com/office/powerpoint/2010/main" val="9085916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7" name="Title 1">
            <a:extLst>
              <a:ext uri="{FF2B5EF4-FFF2-40B4-BE49-F238E27FC236}">
                <a16:creationId xmlns:a16="http://schemas.microsoft.com/office/drawing/2014/main" id="{C2B85A3F-D286-A4D4-7AE5-B728CF7586D3}"/>
              </a:ext>
            </a:extLst>
          </p:cNvPr>
          <p:cNvSpPr>
            <a:spLocks noGrp="1"/>
          </p:cNvSpPr>
          <p:nvPr>
            <p:ph type="title"/>
          </p:nvPr>
        </p:nvSpPr>
        <p:spPr>
          <a:xfrm>
            <a:off x="2105546" y="5746650"/>
            <a:ext cx="6415088" cy="625475"/>
          </a:xfrm>
        </p:spPr>
        <p:txBody>
          <a:bodyPr/>
          <a:lstStyle/>
          <a:p>
            <a:r>
              <a:rPr lang="en-US" dirty="0"/>
              <a:t>DC05. </a:t>
            </a:r>
            <a:r>
              <a:rPr lang="en-US" dirty="0" err="1"/>
              <a:t>Mantemiento</a:t>
            </a:r>
            <a:r>
              <a:rPr lang="en-US" dirty="0"/>
              <a:t> de </a:t>
            </a:r>
            <a:r>
              <a:rPr lang="en-US" dirty="0" err="1"/>
              <a:t>Documentación</a:t>
            </a:r>
            <a:endParaRPr lang="en-US" dirty="0"/>
          </a:p>
        </p:txBody>
      </p:sp>
      <p:pic>
        <p:nvPicPr>
          <p:cNvPr id="6" name="Imagen 5">
            <a:extLst>
              <a:ext uri="{FF2B5EF4-FFF2-40B4-BE49-F238E27FC236}">
                <a16:creationId xmlns:a16="http://schemas.microsoft.com/office/drawing/2014/main" id="{3F4D1123-015C-5849-B777-E9DDC1EB2F76}"/>
              </a:ext>
            </a:extLst>
          </p:cNvPr>
          <p:cNvPicPr>
            <a:picLocks noChangeAspect="1"/>
          </p:cNvPicPr>
          <p:nvPr/>
        </p:nvPicPr>
        <p:blipFill>
          <a:blip r:embed="rId2"/>
          <a:stretch>
            <a:fillRect/>
          </a:stretch>
        </p:blipFill>
        <p:spPr>
          <a:xfrm>
            <a:off x="521370" y="1470856"/>
            <a:ext cx="9649072" cy="4275794"/>
          </a:xfrm>
          <a:prstGeom prst="rect">
            <a:avLst/>
          </a:prstGeom>
        </p:spPr>
      </p:pic>
    </p:spTree>
    <p:extLst>
      <p:ext uri="{BB962C8B-B14F-4D97-AF65-F5344CB8AC3E}">
        <p14:creationId xmlns:p14="http://schemas.microsoft.com/office/powerpoint/2010/main" val="26419341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7" name="Title 1">
            <a:extLst>
              <a:ext uri="{FF2B5EF4-FFF2-40B4-BE49-F238E27FC236}">
                <a16:creationId xmlns:a16="http://schemas.microsoft.com/office/drawing/2014/main" id="{C2B85A3F-D286-A4D4-7AE5-B728CF7586D3}"/>
              </a:ext>
            </a:extLst>
          </p:cNvPr>
          <p:cNvSpPr>
            <a:spLocks noGrp="1"/>
          </p:cNvSpPr>
          <p:nvPr>
            <p:ph type="title"/>
          </p:nvPr>
        </p:nvSpPr>
        <p:spPr>
          <a:xfrm>
            <a:off x="2105546" y="5746650"/>
            <a:ext cx="6415088" cy="625475"/>
          </a:xfrm>
        </p:spPr>
        <p:txBody>
          <a:bodyPr/>
          <a:lstStyle/>
          <a:p>
            <a:r>
              <a:rPr lang="en-US" dirty="0"/>
              <a:t>DC06. </a:t>
            </a:r>
            <a:r>
              <a:rPr lang="en-US" dirty="0" err="1"/>
              <a:t>Mantenimiento</a:t>
            </a:r>
            <a:r>
              <a:rPr lang="en-US" dirty="0"/>
              <a:t> de </a:t>
            </a:r>
            <a:r>
              <a:rPr lang="en-US" dirty="0" err="1"/>
              <a:t>Solicitud</a:t>
            </a:r>
            <a:r>
              <a:rPr lang="en-US" dirty="0"/>
              <a:t> de </a:t>
            </a:r>
            <a:r>
              <a:rPr lang="en-US" dirty="0" err="1"/>
              <a:t>Búsqueda</a:t>
            </a:r>
            <a:endParaRPr lang="en-US" dirty="0"/>
          </a:p>
        </p:txBody>
      </p:sp>
      <p:pic>
        <p:nvPicPr>
          <p:cNvPr id="6" name="Imagen 5">
            <a:extLst>
              <a:ext uri="{FF2B5EF4-FFF2-40B4-BE49-F238E27FC236}">
                <a16:creationId xmlns:a16="http://schemas.microsoft.com/office/drawing/2014/main" id="{0E78BB0A-33DD-4D8C-D9E9-36E1869E9FE0}"/>
              </a:ext>
            </a:extLst>
          </p:cNvPr>
          <p:cNvPicPr>
            <a:picLocks noChangeAspect="1"/>
          </p:cNvPicPr>
          <p:nvPr/>
        </p:nvPicPr>
        <p:blipFill>
          <a:blip r:embed="rId2"/>
          <a:stretch>
            <a:fillRect/>
          </a:stretch>
        </p:blipFill>
        <p:spPr>
          <a:xfrm>
            <a:off x="377354" y="1134040"/>
            <a:ext cx="9937104" cy="4593230"/>
          </a:xfrm>
          <a:prstGeom prst="rect">
            <a:avLst/>
          </a:prstGeom>
        </p:spPr>
      </p:pic>
    </p:spTree>
    <p:extLst>
      <p:ext uri="{BB962C8B-B14F-4D97-AF65-F5344CB8AC3E}">
        <p14:creationId xmlns:p14="http://schemas.microsoft.com/office/powerpoint/2010/main" val="18665128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7" name="Title 1">
            <a:extLst>
              <a:ext uri="{FF2B5EF4-FFF2-40B4-BE49-F238E27FC236}">
                <a16:creationId xmlns:a16="http://schemas.microsoft.com/office/drawing/2014/main" id="{C2B85A3F-D286-A4D4-7AE5-B728CF7586D3}"/>
              </a:ext>
            </a:extLst>
          </p:cNvPr>
          <p:cNvSpPr>
            <a:spLocks noGrp="1"/>
          </p:cNvSpPr>
          <p:nvPr>
            <p:ph type="title"/>
          </p:nvPr>
        </p:nvSpPr>
        <p:spPr>
          <a:xfrm>
            <a:off x="2105546" y="5746650"/>
            <a:ext cx="6415088" cy="625475"/>
          </a:xfrm>
        </p:spPr>
        <p:txBody>
          <a:bodyPr/>
          <a:lstStyle/>
          <a:p>
            <a:r>
              <a:rPr lang="en-US" dirty="0"/>
              <a:t>DC07. </a:t>
            </a:r>
            <a:r>
              <a:rPr lang="en-US" dirty="0" err="1"/>
              <a:t>Mantenimiento</a:t>
            </a:r>
            <a:r>
              <a:rPr lang="en-US" dirty="0"/>
              <a:t> de </a:t>
            </a:r>
            <a:r>
              <a:rPr lang="en-US" dirty="0" err="1"/>
              <a:t>Usuario</a:t>
            </a:r>
            <a:endParaRPr lang="en-US" dirty="0"/>
          </a:p>
        </p:txBody>
      </p:sp>
      <p:pic>
        <p:nvPicPr>
          <p:cNvPr id="6" name="Imagen 5">
            <a:extLst>
              <a:ext uri="{FF2B5EF4-FFF2-40B4-BE49-F238E27FC236}">
                <a16:creationId xmlns:a16="http://schemas.microsoft.com/office/drawing/2014/main" id="{858A6CE5-7722-4894-2751-BE939342DF71}"/>
              </a:ext>
            </a:extLst>
          </p:cNvPr>
          <p:cNvPicPr>
            <a:picLocks noChangeAspect="1"/>
          </p:cNvPicPr>
          <p:nvPr/>
        </p:nvPicPr>
        <p:blipFill>
          <a:blip r:embed="rId2"/>
          <a:stretch>
            <a:fillRect/>
          </a:stretch>
        </p:blipFill>
        <p:spPr>
          <a:xfrm>
            <a:off x="521370" y="1475581"/>
            <a:ext cx="9649072" cy="4037306"/>
          </a:xfrm>
          <a:prstGeom prst="rect">
            <a:avLst/>
          </a:prstGeom>
        </p:spPr>
      </p:pic>
    </p:spTree>
    <p:extLst>
      <p:ext uri="{BB962C8B-B14F-4D97-AF65-F5344CB8AC3E}">
        <p14:creationId xmlns:p14="http://schemas.microsoft.com/office/powerpoint/2010/main" val="2612966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B03CDE1-A140-10B0-FB9B-41D0BB16A98F}"/>
              </a:ext>
            </a:extLst>
          </p:cNvPr>
          <p:cNvSpPr>
            <a:spLocks noGrp="1"/>
          </p:cNvSpPr>
          <p:nvPr>
            <p:ph type="title"/>
          </p:nvPr>
        </p:nvSpPr>
        <p:spPr>
          <a:xfrm>
            <a:off x="534988" y="303213"/>
            <a:ext cx="9621837" cy="1258887"/>
          </a:xfrm>
        </p:spPr>
        <p:txBody>
          <a:bodyPr/>
          <a:lstStyle/>
          <a:p>
            <a:r>
              <a:rPr lang="en-US" dirty="0" err="1"/>
              <a:t>Iniciar</a:t>
            </a:r>
            <a:r>
              <a:rPr lang="en-US" dirty="0"/>
              <a:t> Sesion</a:t>
            </a:r>
          </a:p>
        </p:txBody>
      </p:sp>
      <p:sp>
        <p:nvSpPr>
          <p:cNvPr id="12" name="Text Placeholder 2">
            <a:extLst>
              <a:ext uri="{FF2B5EF4-FFF2-40B4-BE49-F238E27FC236}">
                <a16:creationId xmlns:a16="http://schemas.microsoft.com/office/drawing/2014/main" id="{DDAF3C6A-66B6-514C-7765-A66A6A6EA454}"/>
              </a:ext>
            </a:extLst>
          </p:cNvPr>
          <p:cNvSpPr>
            <a:spLocks noGrp="1"/>
          </p:cNvSpPr>
          <p:nvPr>
            <p:ph type="body" idx="1"/>
          </p:nvPr>
        </p:nvSpPr>
        <p:spPr>
          <a:xfrm>
            <a:off x="642603" y="1971164"/>
            <a:ext cx="4509169" cy="2001712"/>
          </a:xfrm>
        </p:spPr>
        <p:txBody>
          <a:bodyPr/>
          <a:lstStyle/>
          <a:p>
            <a:pPr algn="just"/>
            <a:r>
              <a:rPr lang="es-PE" sz="2000" b="0" i="0" dirty="0">
                <a:effectLst/>
                <a:latin typeface="Times New Roman" panose="02020603050405020304" pitchFamily="18" charset="0"/>
              </a:rPr>
              <a:t>El usuario deberá iniciar sesión con las credenciales que le habrán sido previamente brindadas por el administrador del sitio. Estas credenciales se brindan a cualquier empleado nuevo que entre a trabajar a </a:t>
            </a:r>
            <a:r>
              <a:rPr lang="es-PE" sz="2000" b="0" i="0" dirty="0" err="1">
                <a:effectLst/>
                <a:latin typeface="Times New Roman" panose="02020603050405020304" pitchFamily="18" charset="0"/>
              </a:rPr>
              <a:t>Emilima</a:t>
            </a:r>
            <a:r>
              <a:rPr lang="es-PE" sz="2000" b="0" i="0" dirty="0">
                <a:effectLst/>
                <a:latin typeface="Times New Roman" panose="02020603050405020304" pitchFamily="18" charset="0"/>
              </a:rPr>
              <a:t> y sea parte del proceso de búsqueda de documentación.  </a:t>
            </a:r>
            <a:endParaRPr lang="es-PE" sz="4400" b="0" i="0" dirty="0">
              <a:effectLst/>
            </a:endParaRPr>
          </a:p>
        </p:txBody>
      </p:sp>
      <p:pic>
        <p:nvPicPr>
          <p:cNvPr id="5" name="Picture 2">
            <a:extLst>
              <a:ext uri="{FF2B5EF4-FFF2-40B4-BE49-F238E27FC236}">
                <a16:creationId xmlns:a16="http://schemas.microsoft.com/office/drawing/2014/main" id="{2179BB41-7FA8-6DEB-89A8-8FF8D0362F0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8886" y="4165604"/>
            <a:ext cx="4724400" cy="2326766"/>
          </a:xfrm>
          <a:prstGeom prst="rect">
            <a:avLst/>
          </a:prstGeom>
          <a:solidFill>
            <a:srgbClr val="FFFFFF"/>
          </a:solidFill>
        </p:spPr>
      </p:pic>
      <p:graphicFrame>
        <p:nvGraphicFramePr>
          <p:cNvPr id="2" name="Tabla 1">
            <a:extLst>
              <a:ext uri="{FF2B5EF4-FFF2-40B4-BE49-F238E27FC236}">
                <a16:creationId xmlns:a16="http://schemas.microsoft.com/office/drawing/2014/main" id="{7C17D94F-4E66-2356-8A78-D797415CFFD6}"/>
              </a:ext>
            </a:extLst>
          </p:cNvPr>
          <p:cNvGraphicFramePr>
            <a:graphicFrameLocks noGrp="1"/>
          </p:cNvGraphicFramePr>
          <p:nvPr>
            <p:extLst>
              <p:ext uri="{D42A27DB-BD31-4B8C-83A1-F6EECF244321}">
                <p14:modId xmlns:p14="http://schemas.microsoft.com/office/powerpoint/2010/main" val="4290156828"/>
              </p:ext>
            </p:extLst>
          </p:nvPr>
        </p:nvGraphicFramePr>
        <p:xfrm>
          <a:off x="5430838" y="1562101"/>
          <a:ext cx="4725987" cy="5207007"/>
        </p:xfrm>
        <a:graphic>
          <a:graphicData uri="http://schemas.openxmlformats.org/drawingml/2006/table">
            <a:tbl>
              <a:tblPr firstRow="1" bandRow="1"/>
              <a:tblGrid>
                <a:gridCol w="4725987">
                  <a:extLst>
                    <a:ext uri="{9D8B030D-6E8A-4147-A177-3AD203B41FA5}">
                      <a16:colId xmlns:a16="http://schemas.microsoft.com/office/drawing/2014/main" val="783689007"/>
                    </a:ext>
                  </a:extLst>
                </a:gridCol>
              </a:tblGrid>
              <a:tr h="202015">
                <a:tc>
                  <a:txBody>
                    <a:bodyPr/>
                    <a:lstStyle/>
                    <a:p>
                      <a:pPr algn="l" rtl="0" fontAlgn="base"/>
                      <a:r>
                        <a:rPr lang="es-PE" sz="1000" b="1" i="0">
                          <a:solidFill>
                            <a:srgbClr val="FFFFFF"/>
                          </a:solidFill>
                          <a:effectLst/>
                          <a:latin typeface="Arial" panose="020B0604020202020204" pitchFamily="34" charset="0"/>
                        </a:rPr>
                        <a:t>1. Iniciar Sesión  </a:t>
                      </a:r>
                      <a:r>
                        <a:rPr lang="es-PE" sz="1000" b="0" i="0">
                          <a:effectLst/>
                          <a:latin typeface="Arial" panose="020B0604020202020204" pitchFamily="34" charset="0"/>
                        </a:rPr>
                        <a:t> </a:t>
                      </a:r>
                      <a:endParaRPr lang="es-PE" sz="1600" b="0" i="0">
                        <a:effectLst/>
                      </a:endParaRPr>
                    </a:p>
                  </a:txBody>
                  <a:tcPr marL="36385" marR="36385" marT="18192" marB="18192"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solidFill>
                      <a:srgbClr val="4472C4"/>
                    </a:solidFill>
                  </a:tcPr>
                </a:tc>
                <a:extLst>
                  <a:ext uri="{0D108BD9-81ED-4DB2-BD59-A6C34878D82A}">
                    <a16:rowId xmlns:a16="http://schemas.microsoft.com/office/drawing/2014/main" val="1722989631"/>
                  </a:ext>
                </a:extLst>
              </a:tr>
              <a:tr h="185899">
                <a:tc>
                  <a:txBody>
                    <a:bodyPr/>
                    <a:lstStyle/>
                    <a:p>
                      <a:pPr algn="l" rtl="0" fontAlgn="base"/>
                      <a:r>
                        <a:rPr lang="es-PE" sz="900" b="1" i="0">
                          <a:effectLst/>
                          <a:latin typeface="Arial" panose="020B0604020202020204" pitchFamily="34" charset="0"/>
                        </a:rPr>
                        <a:t>1. Breve Descripción </a:t>
                      </a:r>
                      <a:r>
                        <a:rPr lang="es-PE" sz="900" b="0" i="0">
                          <a:effectLst/>
                          <a:latin typeface="Arial" panose="020B0604020202020204" pitchFamily="34" charset="0"/>
                        </a:rPr>
                        <a:t> </a:t>
                      </a:r>
                      <a:endParaRPr lang="es-PE" sz="1600" b="0" i="0">
                        <a:effectLst/>
                      </a:endParaRPr>
                    </a:p>
                  </a:txBody>
                  <a:tcPr marL="36385" marR="36385" marT="18192" marB="18192"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568306703"/>
                  </a:ext>
                </a:extLst>
              </a:tr>
              <a:tr h="298717">
                <a:tc>
                  <a:txBody>
                    <a:bodyPr/>
                    <a:lstStyle/>
                    <a:p>
                      <a:pPr algn="l" rtl="0" fontAlgn="base"/>
                      <a:r>
                        <a:rPr lang="es-PE" sz="900" b="0" i="0" dirty="0">
                          <a:effectLst/>
                          <a:latin typeface="Times New Roman" panose="02020603050405020304" pitchFamily="18" charset="0"/>
                        </a:rPr>
                        <a:t>El usuario deberá iniciar sesión con las credenciales que le habrán sido previamente brindadas por el administrador del sitio. Estas credenciales se brindan a cualquier empleado nuevo que entre a trabajar a </a:t>
                      </a:r>
                      <a:r>
                        <a:rPr lang="es-PE" sz="900" b="0" i="0" dirty="0" err="1">
                          <a:effectLst/>
                          <a:latin typeface="Times New Roman" panose="02020603050405020304" pitchFamily="18" charset="0"/>
                        </a:rPr>
                        <a:t>Emilima</a:t>
                      </a:r>
                      <a:r>
                        <a:rPr lang="es-PE" sz="900" b="0" i="0" dirty="0">
                          <a:effectLst/>
                          <a:latin typeface="Times New Roman" panose="02020603050405020304" pitchFamily="18" charset="0"/>
                        </a:rPr>
                        <a:t> y sea parte del proceso de búsqueda de documentación.  </a:t>
                      </a:r>
                      <a:endParaRPr lang="es-PE" sz="1600" b="0" i="0" dirty="0">
                        <a:effectLst/>
                      </a:endParaRPr>
                    </a:p>
                  </a:txBody>
                  <a:tcPr marL="36385" marR="36385" marT="18192" marB="18192"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49154613"/>
                  </a:ext>
                </a:extLst>
              </a:tr>
              <a:tr h="202015">
                <a:tc>
                  <a:txBody>
                    <a:bodyPr/>
                    <a:lstStyle/>
                    <a:p>
                      <a:pPr algn="l" rtl="0" fontAlgn="base"/>
                      <a:r>
                        <a:rPr lang="es-PE" sz="1000" b="1" i="0">
                          <a:effectLst/>
                          <a:latin typeface="Arial" panose="020B0604020202020204" pitchFamily="34" charset="0"/>
                        </a:rPr>
                        <a:t>2. Flujo de Eventos </a:t>
                      </a:r>
                      <a:r>
                        <a:rPr lang="es-PE" sz="1000" b="0" i="0">
                          <a:effectLst/>
                          <a:latin typeface="Arial" panose="020B0604020202020204" pitchFamily="34" charset="0"/>
                        </a:rPr>
                        <a:t> </a:t>
                      </a:r>
                      <a:endParaRPr lang="es-PE" sz="1600" b="0" i="0">
                        <a:effectLst/>
                      </a:endParaRPr>
                    </a:p>
                  </a:txBody>
                  <a:tcPr marL="36385" marR="36385" marT="18192" marB="18192"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280228215"/>
                  </a:ext>
                </a:extLst>
              </a:tr>
              <a:tr h="185899">
                <a:tc>
                  <a:txBody>
                    <a:bodyPr/>
                    <a:lstStyle/>
                    <a:p>
                      <a:pPr algn="l" rtl="0" fontAlgn="base"/>
                      <a:r>
                        <a:rPr lang="es-PE" sz="900" b="1" i="0">
                          <a:effectLst/>
                          <a:latin typeface="Arial" panose="020B0604020202020204" pitchFamily="34" charset="0"/>
                        </a:rPr>
                        <a:t>1. Flujo Básico </a:t>
                      </a:r>
                      <a:r>
                        <a:rPr lang="es-PE" sz="900" b="0" i="0">
                          <a:effectLst/>
                          <a:latin typeface="Arial" panose="020B0604020202020204" pitchFamily="34" charset="0"/>
                        </a:rPr>
                        <a:t> </a:t>
                      </a:r>
                      <a:endParaRPr lang="es-PE" sz="1600" b="0" i="0">
                        <a:effectLst/>
                      </a:endParaRPr>
                    </a:p>
                  </a:txBody>
                  <a:tcPr marL="36385" marR="36385" marT="18192" marB="18192"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462171060"/>
                  </a:ext>
                </a:extLst>
              </a:tr>
              <a:tr h="185899">
                <a:tc>
                  <a:txBody>
                    <a:bodyPr/>
                    <a:lstStyle/>
                    <a:p>
                      <a:pPr algn="l" rtl="0" fontAlgn="base"/>
                      <a:r>
                        <a:rPr lang="es-PE" sz="900" b="0" i="0">
                          <a:effectLst/>
                          <a:latin typeface="Times New Roman" panose="02020603050405020304" pitchFamily="18" charset="0"/>
                        </a:rPr>
                        <a:t>1. El usuario intentará ingresar a cualquier módulo del sistema.  </a:t>
                      </a:r>
                      <a:endParaRPr lang="es-PE" sz="1600" b="0" i="0">
                        <a:effectLst/>
                      </a:endParaRPr>
                    </a:p>
                  </a:txBody>
                  <a:tcPr marL="36385" marR="36385" marT="18192" marB="18192"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483139947"/>
                  </a:ext>
                </a:extLst>
              </a:tr>
              <a:tr h="185899">
                <a:tc>
                  <a:txBody>
                    <a:bodyPr/>
                    <a:lstStyle/>
                    <a:p>
                      <a:pPr algn="l" rtl="0" fontAlgn="base"/>
                      <a:r>
                        <a:rPr lang="es-PE" sz="900" b="0" i="0">
                          <a:effectLst/>
                          <a:latin typeface="Times New Roman" panose="02020603050405020304" pitchFamily="18" charset="0"/>
                        </a:rPr>
                        <a:t>2. El sistema redirecciona al usuario para que introduzca sus credenciales.  </a:t>
                      </a:r>
                      <a:endParaRPr lang="es-PE" sz="1600" b="0" i="0">
                        <a:effectLst/>
                      </a:endParaRPr>
                    </a:p>
                  </a:txBody>
                  <a:tcPr marL="36385" marR="36385" marT="18192" marB="18192"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809091930"/>
                  </a:ext>
                </a:extLst>
              </a:tr>
              <a:tr h="185899">
                <a:tc>
                  <a:txBody>
                    <a:bodyPr/>
                    <a:lstStyle/>
                    <a:p>
                      <a:pPr algn="l" rtl="0" fontAlgn="base"/>
                      <a:r>
                        <a:rPr lang="es-PE" sz="900" b="0" i="0">
                          <a:effectLst/>
                          <a:latin typeface="Times New Roman" panose="02020603050405020304" pitchFamily="18" charset="0"/>
                        </a:rPr>
                        <a:t>3. El sistema valida si las credenciales son correctas.  </a:t>
                      </a:r>
                      <a:endParaRPr lang="es-PE" sz="1600" b="0" i="0">
                        <a:effectLst/>
                      </a:endParaRPr>
                    </a:p>
                  </a:txBody>
                  <a:tcPr marL="36385" marR="36385" marT="18192" marB="18192"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884943890"/>
                  </a:ext>
                </a:extLst>
              </a:tr>
              <a:tr h="185899">
                <a:tc>
                  <a:txBody>
                    <a:bodyPr/>
                    <a:lstStyle/>
                    <a:p>
                      <a:pPr algn="l" rtl="0" fontAlgn="base"/>
                      <a:r>
                        <a:rPr lang="es-PE" sz="900" b="0" i="0">
                          <a:effectLst/>
                          <a:latin typeface="Times New Roman" panose="02020603050405020304" pitchFamily="18" charset="0"/>
                        </a:rPr>
                        <a:t>4. El usuario ingresa al sistema.  </a:t>
                      </a:r>
                      <a:endParaRPr lang="es-PE" sz="1600" b="0" i="0">
                        <a:effectLst/>
                      </a:endParaRPr>
                    </a:p>
                  </a:txBody>
                  <a:tcPr marL="36385" marR="36385" marT="18192" marB="18192"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28895443"/>
                  </a:ext>
                </a:extLst>
              </a:tr>
              <a:tr h="185899">
                <a:tc>
                  <a:txBody>
                    <a:bodyPr/>
                    <a:lstStyle/>
                    <a:p>
                      <a:pPr algn="l" rtl="0" fontAlgn="base"/>
                      <a:r>
                        <a:rPr lang="es-PE" sz="900" b="1" i="0">
                          <a:effectLst/>
                          <a:latin typeface="Arial" panose="020B0604020202020204" pitchFamily="34" charset="0"/>
                        </a:rPr>
                        <a:t>2. Flujos Alternativos </a:t>
                      </a:r>
                      <a:r>
                        <a:rPr lang="es-PE" sz="900" b="0" i="0">
                          <a:effectLst/>
                          <a:latin typeface="Arial" panose="020B0604020202020204" pitchFamily="34" charset="0"/>
                        </a:rPr>
                        <a:t> </a:t>
                      </a:r>
                      <a:endParaRPr lang="es-PE" sz="1600" b="0" i="0">
                        <a:effectLst/>
                      </a:endParaRPr>
                    </a:p>
                  </a:txBody>
                  <a:tcPr marL="36385" marR="36385" marT="18192" marB="18192"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205289045"/>
                  </a:ext>
                </a:extLst>
              </a:tr>
              <a:tr h="185899">
                <a:tc>
                  <a:txBody>
                    <a:bodyPr/>
                    <a:lstStyle/>
                    <a:p>
                      <a:pPr algn="l" rtl="0" fontAlgn="base"/>
                      <a:r>
                        <a:rPr lang="es-PE" sz="900" b="0" i="1">
                          <a:effectLst/>
                          <a:latin typeface="Arial" panose="020B0604020202020204" pitchFamily="34" charset="0"/>
                        </a:rPr>
                        <a:t>1. Usuario o contraseña inválidos </a:t>
                      </a:r>
                      <a:r>
                        <a:rPr lang="es-PE" sz="900" b="0" i="0">
                          <a:effectLst/>
                          <a:latin typeface="Arial" panose="020B0604020202020204" pitchFamily="34" charset="0"/>
                        </a:rPr>
                        <a:t> </a:t>
                      </a:r>
                      <a:endParaRPr lang="es-PE" sz="1600" b="0" i="0">
                        <a:effectLst/>
                      </a:endParaRPr>
                    </a:p>
                  </a:txBody>
                  <a:tcPr marL="36385" marR="36385" marT="18192" marB="18192"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441383837"/>
                  </a:ext>
                </a:extLst>
              </a:tr>
              <a:tr h="298717">
                <a:tc>
                  <a:txBody>
                    <a:bodyPr/>
                    <a:lstStyle/>
                    <a:p>
                      <a:pPr algn="l" rtl="0" fontAlgn="base"/>
                      <a:r>
                        <a:rPr lang="es-PE" sz="900" b="0" i="0">
                          <a:effectLst/>
                          <a:latin typeface="Times New Roman" panose="02020603050405020304" pitchFamily="18" charset="0"/>
                        </a:rPr>
                        <a:t>En caso el usuario o contraseña sean inválidos, el sistema mostrará un mensaje de error al usuario no autenticado, por lo tanto, no podrá ingresar a ningún módulo del sistema y tendrá que volver a intentarlo.  </a:t>
                      </a:r>
                      <a:endParaRPr lang="es-PE" sz="1600" b="0" i="0">
                        <a:effectLst/>
                      </a:endParaRPr>
                    </a:p>
                  </a:txBody>
                  <a:tcPr marL="36385" marR="36385" marT="18192" marB="18192"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538642022"/>
                  </a:ext>
                </a:extLst>
              </a:tr>
              <a:tr h="185899">
                <a:tc>
                  <a:txBody>
                    <a:bodyPr/>
                    <a:lstStyle/>
                    <a:p>
                      <a:pPr algn="l" rtl="0" fontAlgn="base"/>
                      <a:r>
                        <a:rPr lang="es-PE" sz="900" b="0" i="1">
                          <a:effectLst/>
                          <a:latin typeface="Arial" panose="020B0604020202020204" pitchFamily="34" charset="0"/>
                        </a:rPr>
                        <a:t>2. Usuario no recuerda su contraseña </a:t>
                      </a:r>
                      <a:r>
                        <a:rPr lang="es-PE" sz="900" b="0" i="0">
                          <a:effectLst/>
                          <a:latin typeface="Arial" panose="020B0604020202020204" pitchFamily="34" charset="0"/>
                        </a:rPr>
                        <a:t> </a:t>
                      </a:r>
                      <a:endParaRPr lang="es-PE" sz="1600" b="0" i="0">
                        <a:effectLst/>
                      </a:endParaRPr>
                    </a:p>
                  </a:txBody>
                  <a:tcPr marL="36385" marR="36385" marT="18192" marB="18192"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689628597"/>
                  </a:ext>
                </a:extLst>
              </a:tr>
              <a:tr h="298717">
                <a:tc>
                  <a:txBody>
                    <a:bodyPr/>
                    <a:lstStyle/>
                    <a:p>
                      <a:pPr algn="l" rtl="0" fontAlgn="base"/>
                      <a:r>
                        <a:rPr lang="es-PE" sz="900" b="0" i="0">
                          <a:effectLst/>
                          <a:latin typeface="Times New Roman" panose="02020603050405020304" pitchFamily="18" charset="0"/>
                        </a:rPr>
                        <a:t>En caso el usuario no recuerde su contraseña, tendrá la opción de recuperarla yendo al link de [Recupérala] que se encuentra abajo del formulario de inicio de sesión.  </a:t>
                      </a:r>
                      <a:endParaRPr lang="es-PE" sz="1600" b="0" i="0">
                        <a:effectLst/>
                      </a:endParaRPr>
                    </a:p>
                  </a:txBody>
                  <a:tcPr marL="36385" marR="36385" marT="18192" marB="18192"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74707192"/>
                  </a:ext>
                </a:extLst>
              </a:tr>
              <a:tr h="202015">
                <a:tc>
                  <a:txBody>
                    <a:bodyPr/>
                    <a:lstStyle/>
                    <a:p>
                      <a:pPr algn="l" rtl="0" fontAlgn="base"/>
                      <a:r>
                        <a:rPr lang="es-PE" sz="1000" b="1" i="0">
                          <a:effectLst/>
                          <a:latin typeface="Arial" panose="020B0604020202020204" pitchFamily="34" charset="0"/>
                        </a:rPr>
                        <a:t>3. Requerimientos Especiales </a:t>
                      </a:r>
                      <a:r>
                        <a:rPr lang="es-PE" sz="1000" b="0" i="0">
                          <a:effectLst/>
                          <a:latin typeface="Arial" panose="020B0604020202020204" pitchFamily="34" charset="0"/>
                        </a:rPr>
                        <a:t> </a:t>
                      </a:r>
                      <a:endParaRPr lang="es-PE" sz="1600" b="0" i="0">
                        <a:effectLst/>
                      </a:endParaRPr>
                    </a:p>
                  </a:txBody>
                  <a:tcPr marL="36385" marR="36385" marT="18192" marB="18192"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274755945"/>
                  </a:ext>
                </a:extLst>
              </a:tr>
              <a:tr h="185899">
                <a:tc>
                  <a:txBody>
                    <a:bodyPr/>
                    <a:lstStyle/>
                    <a:p>
                      <a:pPr algn="l" rtl="0" fontAlgn="base"/>
                      <a:r>
                        <a:rPr lang="es-PE" sz="900" b="1" i="0">
                          <a:effectLst/>
                          <a:latin typeface="Arial" panose="020B0604020202020204" pitchFamily="34" charset="0"/>
                        </a:rPr>
                        <a:t>1. Recuperar contraseña </a:t>
                      </a:r>
                      <a:r>
                        <a:rPr lang="es-PE" sz="900" b="0" i="0">
                          <a:effectLst/>
                          <a:latin typeface="Arial" panose="020B0604020202020204" pitchFamily="34" charset="0"/>
                        </a:rPr>
                        <a:t> </a:t>
                      </a:r>
                      <a:endParaRPr lang="es-PE" sz="1600" b="0" i="0">
                        <a:effectLst/>
                      </a:endParaRPr>
                    </a:p>
                  </a:txBody>
                  <a:tcPr marL="36385" marR="36385" marT="18192" marB="18192"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941844850"/>
                  </a:ext>
                </a:extLst>
              </a:tr>
              <a:tr h="185899">
                <a:tc>
                  <a:txBody>
                    <a:bodyPr/>
                    <a:lstStyle/>
                    <a:p>
                      <a:pPr algn="l" rtl="0" fontAlgn="base"/>
                      <a:r>
                        <a:rPr lang="es-PE" sz="900" b="0" i="0">
                          <a:effectLst/>
                          <a:latin typeface="Times New Roman" panose="02020603050405020304" pitchFamily="18" charset="0"/>
                        </a:rPr>
                        <a:t>Tener una opción para recuperar contraseña en caso de olvido o pérdida  </a:t>
                      </a:r>
                      <a:endParaRPr lang="es-PE" sz="1600" b="0" i="0">
                        <a:effectLst/>
                      </a:endParaRPr>
                    </a:p>
                  </a:txBody>
                  <a:tcPr marL="36385" marR="36385" marT="18192" marB="18192"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742190076"/>
                  </a:ext>
                </a:extLst>
              </a:tr>
              <a:tr h="202015">
                <a:tc>
                  <a:txBody>
                    <a:bodyPr/>
                    <a:lstStyle/>
                    <a:p>
                      <a:pPr algn="l" rtl="0" fontAlgn="base"/>
                      <a:r>
                        <a:rPr lang="es-PE" sz="1000" b="1" i="0">
                          <a:effectLst/>
                          <a:latin typeface="Arial" panose="020B0604020202020204" pitchFamily="34" charset="0"/>
                        </a:rPr>
                        <a:t>4. Precondiciones </a:t>
                      </a:r>
                      <a:r>
                        <a:rPr lang="es-PE" sz="1000" b="0" i="0">
                          <a:effectLst/>
                          <a:latin typeface="Arial" panose="020B0604020202020204" pitchFamily="34" charset="0"/>
                        </a:rPr>
                        <a:t> </a:t>
                      </a:r>
                      <a:endParaRPr lang="es-PE" sz="1600" b="0" i="0">
                        <a:effectLst/>
                      </a:endParaRPr>
                    </a:p>
                  </a:txBody>
                  <a:tcPr marL="36385" marR="36385" marT="18192" marB="18192"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622357692"/>
                  </a:ext>
                </a:extLst>
              </a:tr>
              <a:tr h="185899">
                <a:tc>
                  <a:txBody>
                    <a:bodyPr/>
                    <a:lstStyle/>
                    <a:p>
                      <a:pPr algn="l" rtl="0" fontAlgn="base"/>
                      <a:r>
                        <a:rPr lang="es-PE" sz="900" b="0" i="0">
                          <a:effectLst/>
                          <a:latin typeface="Times New Roman" panose="02020603050405020304" pitchFamily="18" charset="0"/>
                        </a:rPr>
                        <a:t>No hay precondiciones relacionadas a este caso de uso.  </a:t>
                      </a:r>
                      <a:endParaRPr lang="es-PE" sz="1600" b="0" i="0">
                        <a:effectLst/>
                      </a:endParaRPr>
                    </a:p>
                  </a:txBody>
                  <a:tcPr marL="36385" marR="36385" marT="18192" marB="18192"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4076832786"/>
                  </a:ext>
                </a:extLst>
              </a:tr>
              <a:tr h="202015">
                <a:tc>
                  <a:txBody>
                    <a:bodyPr/>
                    <a:lstStyle/>
                    <a:p>
                      <a:pPr algn="l" rtl="0" fontAlgn="base"/>
                      <a:r>
                        <a:rPr lang="es-PE" sz="1000" b="1" i="0">
                          <a:effectLst/>
                          <a:latin typeface="Arial" panose="020B0604020202020204" pitchFamily="34" charset="0"/>
                        </a:rPr>
                        <a:t>5. Postcondiciones </a:t>
                      </a:r>
                      <a:r>
                        <a:rPr lang="es-PE" sz="1000" b="0" i="0">
                          <a:effectLst/>
                          <a:latin typeface="Arial" panose="020B0604020202020204" pitchFamily="34" charset="0"/>
                        </a:rPr>
                        <a:t> </a:t>
                      </a:r>
                      <a:endParaRPr lang="es-PE" sz="1600" b="0" i="0">
                        <a:effectLst/>
                      </a:endParaRPr>
                    </a:p>
                  </a:txBody>
                  <a:tcPr marL="36385" marR="36385" marT="18192" marB="18192"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85441126"/>
                  </a:ext>
                </a:extLst>
              </a:tr>
              <a:tr h="185899">
                <a:tc>
                  <a:txBody>
                    <a:bodyPr/>
                    <a:lstStyle/>
                    <a:p>
                      <a:pPr algn="l" rtl="0" fontAlgn="base"/>
                      <a:r>
                        <a:rPr lang="es-PE" sz="900" b="1" i="0">
                          <a:effectLst/>
                          <a:latin typeface="Arial" panose="020B0604020202020204" pitchFamily="34" charset="0"/>
                        </a:rPr>
                        <a:t>1. Ingresar al sistema </a:t>
                      </a:r>
                      <a:r>
                        <a:rPr lang="es-PE" sz="900" b="0" i="0">
                          <a:effectLst/>
                          <a:latin typeface="Arial" panose="020B0604020202020204" pitchFamily="34" charset="0"/>
                        </a:rPr>
                        <a:t> </a:t>
                      </a:r>
                      <a:endParaRPr lang="es-PE" sz="1600" b="0" i="0">
                        <a:effectLst/>
                      </a:endParaRPr>
                    </a:p>
                  </a:txBody>
                  <a:tcPr marL="36385" marR="36385" marT="18192" marB="18192"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232532518"/>
                  </a:ext>
                </a:extLst>
              </a:tr>
              <a:tr h="185899">
                <a:tc>
                  <a:txBody>
                    <a:bodyPr/>
                    <a:lstStyle/>
                    <a:p>
                      <a:pPr algn="l" rtl="0" fontAlgn="base"/>
                      <a:r>
                        <a:rPr lang="es-PE" sz="900" b="0" i="0">
                          <a:effectLst/>
                          <a:latin typeface="Times New Roman" panose="02020603050405020304" pitchFamily="18" charset="0"/>
                        </a:rPr>
                        <a:t>El usuario puede ingresar al sistema, revisar y descargar información.  </a:t>
                      </a:r>
                      <a:endParaRPr lang="es-PE" sz="1600" b="0" i="0">
                        <a:effectLst/>
                      </a:endParaRPr>
                    </a:p>
                  </a:txBody>
                  <a:tcPr marL="36385" marR="36385" marT="18192" marB="18192"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104824086"/>
                  </a:ext>
                </a:extLst>
              </a:tr>
              <a:tr h="202015">
                <a:tc>
                  <a:txBody>
                    <a:bodyPr/>
                    <a:lstStyle/>
                    <a:p>
                      <a:pPr algn="l" rtl="0" fontAlgn="base"/>
                      <a:r>
                        <a:rPr lang="es-PE" sz="1000" b="1" i="0">
                          <a:effectLst/>
                          <a:latin typeface="Arial" panose="020B0604020202020204" pitchFamily="34" charset="0"/>
                        </a:rPr>
                        <a:t>6. Puntos de Extensión </a:t>
                      </a:r>
                      <a:r>
                        <a:rPr lang="es-PE" sz="1000" b="0" i="0">
                          <a:effectLst/>
                          <a:latin typeface="Arial" panose="020B0604020202020204" pitchFamily="34" charset="0"/>
                        </a:rPr>
                        <a:t> </a:t>
                      </a:r>
                      <a:endParaRPr lang="es-PE" sz="1600" b="0" i="0">
                        <a:effectLst/>
                      </a:endParaRPr>
                    </a:p>
                  </a:txBody>
                  <a:tcPr marL="36385" marR="36385" marT="18192" marB="18192"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032888309"/>
                  </a:ext>
                </a:extLst>
              </a:tr>
              <a:tr h="185899">
                <a:tc>
                  <a:txBody>
                    <a:bodyPr/>
                    <a:lstStyle/>
                    <a:p>
                      <a:pPr algn="l" rtl="0" fontAlgn="base"/>
                      <a:r>
                        <a:rPr lang="es-PE" sz="900" b="1" i="0" dirty="0">
                          <a:effectLst/>
                          <a:latin typeface="Arial" panose="020B0604020202020204" pitchFamily="34" charset="0"/>
                        </a:rPr>
                        <a:t>1. Recuperar contraseña </a:t>
                      </a:r>
                      <a:r>
                        <a:rPr lang="es-PE" sz="900" b="0" i="0" dirty="0">
                          <a:effectLst/>
                          <a:latin typeface="Arial" panose="020B0604020202020204" pitchFamily="34" charset="0"/>
                        </a:rPr>
                        <a:t> </a:t>
                      </a:r>
                      <a:endParaRPr lang="es-PE" sz="1600" b="0" i="0" dirty="0">
                        <a:effectLst/>
                      </a:endParaRPr>
                    </a:p>
                  </a:txBody>
                  <a:tcPr marL="36385" marR="36385" marT="18192" marB="18192"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4237687229"/>
                  </a:ext>
                </a:extLst>
              </a:tr>
            </a:tbl>
          </a:graphicData>
        </a:graphic>
      </p:graphicFrame>
    </p:spTree>
    <p:extLst>
      <p:ext uri="{BB962C8B-B14F-4D97-AF65-F5344CB8AC3E}">
        <p14:creationId xmlns:p14="http://schemas.microsoft.com/office/powerpoint/2010/main" val="20126390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7" name="Title 1">
            <a:extLst>
              <a:ext uri="{FF2B5EF4-FFF2-40B4-BE49-F238E27FC236}">
                <a16:creationId xmlns:a16="http://schemas.microsoft.com/office/drawing/2014/main" id="{C2B85A3F-D286-A4D4-7AE5-B728CF7586D3}"/>
              </a:ext>
            </a:extLst>
          </p:cNvPr>
          <p:cNvSpPr>
            <a:spLocks noGrp="1"/>
          </p:cNvSpPr>
          <p:nvPr>
            <p:ph type="title"/>
          </p:nvPr>
        </p:nvSpPr>
        <p:spPr>
          <a:xfrm>
            <a:off x="2105546" y="5746650"/>
            <a:ext cx="6415088" cy="625475"/>
          </a:xfrm>
        </p:spPr>
        <p:txBody>
          <a:bodyPr/>
          <a:lstStyle/>
          <a:p>
            <a:r>
              <a:rPr lang="en-US" dirty="0"/>
              <a:t>DC08. </a:t>
            </a:r>
            <a:r>
              <a:rPr lang="en-US" dirty="0" err="1"/>
              <a:t>Recordar</a:t>
            </a:r>
            <a:r>
              <a:rPr lang="en-US" dirty="0"/>
              <a:t> </a:t>
            </a:r>
            <a:r>
              <a:rPr lang="en-US" dirty="0" err="1"/>
              <a:t>Usuario</a:t>
            </a:r>
            <a:endParaRPr lang="en-US" dirty="0"/>
          </a:p>
        </p:txBody>
      </p:sp>
      <p:pic>
        <p:nvPicPr>
          <p:cNvPr id="4" name="Imagen 3">
            <a:extLst>
              <a:ext uri="{FF2B5EF4-FFF2-40B4-BE49-F238E27FC236}">
                <a16:creationId xmlns:a16="http://schemas.microsoft.com/office/drawing/2014/main" id="{EC24AF22-7876-AE92-F80E-3A2C11219C98}"/>
              </a:ext>
            </a:extLst>
          </p:cNvPr>
          <p:cNvPicPr>
            <a:picLocks noChangeAspect="1"/>
          </p:cNvPicPr>
          <p:nvPr/>
        </p:nvPicPr>
        <p:blipFill>
          <a:blip r:embed="rId2"/>
          <a:stretch>
            <a:fillRect/>
          </a:stretch>
        </p:blipFill>
        <p:spPr>
          <a:xfrm>
            <a:off x="737394" y="1390166"/>
            <a:ext cx="9217024" cy="4356484"/>
          </a:xfrm>
          <a:prstGeom prst="rect">
            <a:avLst/>
          </a:prstGeom>
        </p:spPr>
      </p:pic>
    </p:spTree>
    <p:extLst>
      <p:ext uri="{BB962C8B-B14F-4D97-AF65-F5344CB8AC3E}">
        <p14:creationId xmlns:p14="http://schemas.microsoft.com/office/powerpoint/2010/main" val="30062972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7" name="Title 1">
            <a:extLst>
              <a:ext uri="{FF2B5EF4-FFF2-40B4-BE49-F238E27FC236}">
                <a16:creationId xmlns:a16="http://schemas.microsoft.com/office/drawing/2014/main" id="{C2B85A3F-D286-A4D4-7AE5-B728CF7586D3}"/>
              </a:ext>
            </a:extLst>
          </p:cNvPr>
          <p:cNvSpPr>
            <a:spLocks noGrp="1"/>
          </p:cNvSpPr>
          <p:nvPr>
            <p:ph type="title"/>
          </p:nvPr>
        </p:nvSpPr>
        <p:spPr>
          <a:xfrm>
            <a:off x="2105546" y="5746650"/>
            <a:ext cx="6415088" cy="625475"/>
          </a:xfrm>
        </p:spPr>
        <p:txBody>
          <a:bodyPr/>
          <a:lstStyle/>
          <a:p>
            <a:r>
              <a:rPr lang="en-US" dirty="0"/>
              <a:t>DS09. </a:t>
            </a:r>
            <a:r>
              <a:rPr lang="en-US" dirty="0" err="1"/>
              <a:t>Recuperar</a:t>
            </a:r>
            <a:r>
              <a:rPr lang="en-US" dirty="0"/>
              <a:t> </a:t>
            </a:r>
            <a:r>
              <a:rPr lang="en-US" dirty="0" err="1"/>
              <a:t>Contraseña</a:t>
            </a:r>
            <a:endParaRPr lang="en-US" dirty="0"/>
          </a:p>
        </p:txBody>
      </p:sp>
      <p:pic>
        <p:nvPicPr>
          <p:cNvPr id="4" name="Imagen 3">
            <a:extLst>
              <a:ext uri="{FF2B5EF4-FFF2-40B4-BE49-F238E27FC236}">
                <a16:creationId xmlns:a16="http://schemas.microsoft.com/office/drawing/2014/main" id="{20912A32-C6E2-2531-C804-A30E72A5D7DA}"/>
              </a:ext>
            </a:extLst>
          </p:cNvPr>
          <p:cNvPicPr>
            <a:picLocks noChangeAspect="1"/>
          </p:cNvPicPr>
          <p:nvPr/>
        </p:nvPicPr>
        <p:blipFill>
          <a:blip r:embed="rId2"/>
          <a:stretch>
            <a:fillRect/>
          </a:stretch>
        </p:blipFill>
        <p:spPr>
          <a:xfrm>
            <a:off x="568452" y="1421696"/>
            <a:ext cx="9554908" cy="4324954"/>
          </a:xfrm>
          <a:prstGeom prst="rect">
            <a:avLst/>
          </a:prstGeom>
        </p:spPr>
      </p:pic>
    </p:spTree>
    <p:extLst>
      <p:ext uri="{BB962C8B-B14F-4D97-AF65-F5344CB8AC3E}">
        <p14:creationId xmlns:p14="http://schemas.microsoft.com/office/powerpoint/2010/main" val="38549511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7" name="Title 1">
            <a:extLst>
              <a:ext uri="{FF2B5EF4-FFF2-40B4-BE49-F238E27FC236}">
                <a16:creationId xmlns:a16="http://schemas.microsoft.com/office/drawing/2014/main" id="{C2B85A3F-D286-A4D4-7AE5-B728CF7586D3}"/>
              </a:ext>
            </a:extLst>
          </p:cNvPr>
          <p:cNvSpPr>
            <a:spLocks noGrp="1"/>
          </p:cNvSpPr>
          <p:nvPr>
            <p:ph type="title"/>
          </p:nvPr>
        </p:nvSpPr>
        <p:spPr>
          <a:xfrm>
            <a:off x="2105546" y="5746650"/>
            <a:ext cx="6415088" cy="625475"/>
          </a:xfrm>
        </p:spPr>
        <p:txBody>
          <a:bodyPr/>
          <a:lstStyle/>
          <a:p>
            <a:r>
              <a:rPr lang="en-US" dirty="0"/>
              <a:t>DS10. </a:t>
            </a:r>
            <a:r>
              <a:rPr lang="en-US" dirty="0" err="1"/>
              <a:t>Subir</a:t>
            </a:r>
            <a:r>
              <a:rPr lang="en-US" dirty="0"/>
              <a:t> </a:t>
            </a:r>
            <a:r>
              <a:rPr lang="en-US" dirty="0" err="1"/>
              <a:t>Documentos</a:t>
            </a:r>
            <a:endParaRPr lang="en-US" dirty="0"/>
          </a:p>
        </p:txBody>
      </p:sp>
      <p:pic>
        <p:nvPicPr>
          <p:cNvPr id="4" name="Imagen 3">
            <a:extLst>
              <a:ext uri="{FF2B5EF4-FFF2-40B4-BE49-F238E27FC236}">
                <a16:creationId xmlns:a16="http://schemas.microsoft.com/office/drawing/2014/main" id="{FB497AA9-DD7D-7E39-0197-5E2E76C2CBE7}"/>
              </a:ext>
            </a:extLst>
          </p:cNvPr>
          <p:cNvPicPr>
            <a:picLocks noChangeAspect="1"/>
          </p:cNvPicPr>
          <p:nvPr/>
        </p:nvPicPr>
        <p:blipFill>
          <a:blip r:embed="rId2"/>
          <a:stretch>
            <a:fillRect/>
          </a:stretch>
        </p:blipFill>
        <p:spPr>
          <a:xfrm>
            <a:off x="593378" y="1325078"/>
            <a:ext cx="9505056" cy="4421572"/>
          </a:xfrm>
          <a:prstGeom prst="rect">
            <a:avLst/>
          </a:prstGeom>
        </p:spPr>
      </p:pic>
    </p:spTree>
    <p:extLst>
      <p:ext uri="{BB962C8B-B14F-4D97-AF65-F5344CB8AC3E}">
        <p14:creationId xmlns:p14="http://schemas.microsoft.com/office/powerpoint/2010/main" val="15780909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7" name="Title 1">
            <a:extLst>
              <a:ext uri="{FF2B5EF4-FFF2-40B4-BE49-F238E27FC236}">
                <a16:creationId xmlns:a16="http://schemas.microsoft.com/office/drawing/2014/main" id="{C2B85A3F-D286-A4D4-7AE5-B728CF7586D3}"/>
              </a:ext>
            </a:extLst>
          </p:cNvPr>
          <p:cNvSpPr>
            <a:spLocks noGrp="1"/>
          </p:cNvSpPr>
          <p:nvPr>
            <p:ph type="title"/>
          </p:nvPr>
        </p:nvSpPr>
        <p:spPr>
          <a:xfrm>
            <a:off x="2105546" y="5746650"/>
            <a:ext cx="6415088" cy="625475"/>
          </a:xfrm>
        </p:spPr>
        <p:txBody>
          <a:bodyPr/>
          <a:lstStyle/>
          <a:p>
            <a:r>
              <a:rPr lang="en-US" dirty="0"/>
              <a:t>DS11. Validar </a:t>
            </a:r>
            <a:r>
              <a:rPr lang="en-US" dirty="0" err="1"/>
              <a:t>Solicitud</a:t>
            </a:r>
            <a:r>
              <a:rPr lang="en-US" dirty="0"/>
              <a:t> de </a:t>
            </a:r>
            <a:r>
              <a:rPr lang="en-US" dirty="0" err="1"/>
              <a:t>Busqueda</a:t>
            </a:r>
            <a:endParaRPr lang="en-US" dirty="0"/>
          </a:p>
        </p:txBody>
      </p:sp>
      <p:pic>
        <p:nvPicPr>
          <p:cNvPr id="4" name="Imagen 3">
            <a:extLst>
              <a:ext uri="{FF2B5EF4-FFF2-40B4-BE49-F238E27FC236}">
                <a16:creationId xmlns:a16="http://schemas.microsoft.com/office/drawing/2014/main" id="{E595FFFF-3367-3373-C442-E9F4554B83EA}"/>
              </a:ext>
            </a:extLst>
          </p:cNvPr>
          <p:cNvPicPr>
            <a:picLocks noChangeAspect="1"/>
          </p:cNvPicPr>
          <p:nvPr/>
        </p:nvPicPr>
        <p:blipFill>
          <a:blip r:embed="rId2"/>
          <a:stretch>
            <a:fillRect/>
          </a:stretch>
        </p:blipFill>
        <p:spPr>
          <a:xfrm>
            <a:off x="598129" y="1187550"/>
            <a:ext cx="9495554" cy="4715478"/>
          </a:xfrm>
          <a:prstGeom prst="rect">
            <a:avLst/>
          </a:prstGeom>
        </p:spPr>
      </p:pic>
    </p:spTree>
    <p:extLst>
      <p:ext uri="{BB962C8B-B14F-4D97-AF65-F5344CB8AC3E}">
        <p14:creationId xmlns:p14="http://schemas.microsoft.com/office/powerpoint/2010/main" val="458305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91A242-3862-5950-0814-260CF769BFE9}"/>
              </a:ext>
            </a:extLst>
          </p:cNvPr>
          <p:cNvSpPr>
            <a:spLocks noGrp="1"/>
          </p:cNvSpPr>
          <p:nvPr>
            <p:ph type="title"/>
          </p:nvPr>
        </p:nvSpPr>
        <p:spPr/>
        <p:txBody>
          <a:bodyPr/>
          <a:lstStyle/>
          <a:p>
            <a:r>
              <a:rPr lang="es-PE" sz="4400" dirty="0">
                <a:solidFill>
                  <a:srgbClr val="285870"/>
                </a:solidFill>
              </a:rPr>
              <a:t>MODELO DE DISEÑO</a:t>
            </a:r>
            <a:endParaRPr lang="es-PE" dirty="0"/>
          </a:p>
        </p:txBody>
      </p:sp>
      <p:sp>
        <p:nvSpPr>
          <p:cNvPr id="3" name="Marcador de contenido 2">
            <a:extLst>
              <a:ext uri="{FF2B5EF4-FFF2-40B4-BE49-F238E27FC236}">
                <a16:creationId xmlns:a16="http://schemas.microsoft.com/office/drawing/2014/main" id="{2B2158EF-C320-7006-37DF-666D01B19D11}"/>
              </a:ext>
            </a:extLst>
          </p:cNvPr>
          <p:cNvSpPr>
            <a:spLocks noGrp="1"/>
          </p:cNvSpPr>
          <p:nvPr>
            <p:ph idx="1"/>
          </p:nvPr>
        </p:nvSpPr>
        <p:spPr/>
        <p:txBody>
          <a:bodyPr/>
          <a:lstStyle/>
          <a:p>
            <a:r>
              <a:rPr lang="es-PE" dirty="0">
                <a:solidFill>
                  <a:srgbClr val="285870"/>
                </a:solidFill>
              </a:rPr>
              <a:t>[Diagrama de Capas]</a:t>
            </a:r>
          </a:p>
        </p:txBody>
      </p:sp>
      <p:pic>
        <p:nvPicPr>
          <p:cNvPr id="5" name="Imagen 4">
            <a:extLst>
              <a:ext uri="{FF2B5EF4-FFF2-40B4-BE49-F238E27FC236}">
                <a16:creationId xmlns:a16="http://schemas.microsoft.com/office/drawing/2014/main" id="{594AC7B5-FF70-5716-C179-F545E4E1857E}"/>
              </a:ext>
            </a:extLst>
          </p:cNvPr>
          <p:cNvPicPr>
            <a:picLocks noChangeAspect="1"/>
          </p:cNvPicPr>
          <p:nvPr/>
        </p:nvPicPr>
        <p:blipFill>
          <a:blip r:embed="rId2"/>
          <a:stretch>
            <a:fillRect/>
          </a:stretch>
        </p:blipFill>
        <p:spPr>
          <a:xfrm>
            <a:off x="2033538" y="2411685"/>
            <a:ext cx="6354062" cy="4153480"/>
          </a:xfrm>
          <a:prstGeom prst="rect">
            <a:avLst/>
          </a:prstGeom>
        </p:spPr>
      </p:pic>
    </p:spTree>
    <p:extLst>
      <p:ext uri="{BB962C8B-B14F-4D97-AF65-F5344CB8AC3E}">
        <p14:creationId xmlns:p14="http://schemas.microsoft.com/office/powerpoint/2010/main" val="5171962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185C6B-F6C7-4FA9-0567-A3DAD99B7394}"/>
              </a:ext>
            </a:extLst>
          </p:cNvPr>
          <p:cNvSpPr>
            <a:spLocks noGrp="1"/>
          </p:cNvSpPr>
          <p:nvPr>
            <p:ph type="title"/>
          </p:nvPr>
        </p:nvSpPr>
        <p:spPr/>
        <p:txBody>
          <a:bodyPr/>
          <a:lstStyle/>
          <a:p>
            <a:r>
              <a:rPr lang="es-PE" sz="4400" dirty="0">
                <a:solidFill>
                  <a:srgbClr val="285870"/>
                </a:solidFill>
              </a:rPr>
              <a:t>MODELO DE DISEÑO</a:t>
            </a:r>
            <a:endParaRPr lang="es-PE" dirty="0"/>
          </a:p>
        </p:txBody>
      </p:sp>
      <p:sp>
        <p:nvSpPr>
          <p:cNvPr id="3" name="Marcador de contenido 2">
            <a:extLst>
              <a:ext uri="{FF2B5EF4-FFF2-40B4-BE49-F238E27FC236}">
                <a16:creationId xmlns:a16="http://schemas.microsoft.com/office/drawing/2014/main" id="{50001BC5-440E-1AE4-A24E-AE54C820F7C7}"/>
              </a:ext>
            </a:extLst>
          </p:cNvPr>
          <p:cNvSpPr>
            <a:spLocks noGrp="1"/>
          </p:cNvSpPr>
          <p:nvPr>
            <p:ph idx="1"/>
          </p:nvPr>
        </p:nvSpPr>
        <p:spPr/>
        <p:txBody>
          <a:bodyPr/>
          <a:lstStyle/>
          <a:p>
            <a:r>
              <a:rPr lang="es-PE" dirty="0">
                <a:solidFill>
                  <a:srgbClr val="285870"/>
                </a:solidFill>
              </a:rPr>
              <a:t>[Diagrama de Clases de Diseño de un dato maestro]</a:t>
            </a:r>
          </a:p>
          <a:p>
            <a:endParaRPr lang="es-PE" dirty="0"/>
          </a:p>
        </p:txBody>
      </p:sp>
      <p:pic>
        <p:nvPicPr>
          <p:cNvPr id="5" name="Imagen 4">
            <a:extLst>
              <a:ext uri="{FF2B5EF4-FFF2-40B4-BE49-F238E27FC236}">
                <a16:creationId xmlns:a16="http://schemas.microsoft.com/office/drawing/2014/main" id="{B0722303-888B-9F56-3940-84B509349DE3}"/>
              </a:ext>
            </a:extLst>
          </p:cNvPr>
          <p:cNvPicPr>
            <a:picLocks noChangeAspect="1"/>
          </p:cNvPicPr>
          <p:nvPr/>
        </p:nvPicPr>
        <p:blipFill>
          <a:blip r:embed="rId2"/>
          <a:stretch>
            <a:fillRect/>
          </a:stretch>
        </p:blipFill>
        <p:spPr>
          <a:xfrm>
            <a:off x="1481109" y="2267669"/>
            <a:ext cx="7726419" cy="4382781"/>
          </a:xfrm>
          <a:prstGeom prst="rect">
            <a:avLst/>
          </a:prstGeom>
        </p:spPr>
      </p:pic>
    </p:spTree>
    <p:extLst>
      <p:ext uri="{BB962C8B-B14F-4D97-AF65-F5344CB8AC3E}">
        <p14:creationId xmlns:p14="http://schemas.microsoft.com/office/powerpoint/2010/main" val="17153863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185C6B-F6C7-4FA9-0567-A3DAD99B7394}"/>
              </a:ext>
            </a:extLst>
          </p:cNvPr>
          <p:cNvSpPr>
            <a:spLocks noGrp="1"/>
          </p:cNvSpPr>
          <p:nvPr>
            <p:ph type="title"/>
          </p:nvPr>
        </p:nvSpPr>
        <p:spPr/>
        <p:txBody>
          <a:bodyPr/>
          <a:lstStyle/>
          <a:p>
            <a:r>
              <a:rPr lang="es-PE" sz="4400" dirty="0">
                <a:solidFill>
                  <a:srgbClr val="285870"/>
                </a:solidFill>
              </a:rPr>
              <a:t>MODELO DE DISEÑO</a:t>
            </a:r>
            <a:endParaRPr lang="es-PE" dirty="0"/>
          </a:p>
        </p:txBody>
      </p:sp>
      <p:sp>
        <p:nvSpPr>
          <p:cNvPr id="3" name="Marcador de contenido 2">
            <a:extLst>
              <a:ext uri="{FF2B5EF4-FFF2-40B4-BE49-F238E27FC236}">
                <a16:creationId xmlns:a16="http://schemas.microsoft.com/office/drawing/2014/main" id="{50001BC5-440E-1AE4-A24E-AE54C820F7C7}"/>
              </a:ext>
            </a:extLst>
          </p:cNvPr>
          <p:cNvSpPr>
            <a:spLocks noGrp="1"/>
          </p:cNvSpPr>
          <p:nvPr>
            <p:ph idx="1"/>
          </p:nvPr>
        </p:nvSpPr>
        <p:spPr/>
        <p:txBody>
          <a:bodyPr/>
          <a:lstStyle/>
          <a:p>
            <a:r>
              <a:rPr lang="es-PE" dirty="0">
                <a:solidFill>
                  <a:srgbClr val="285870"/>
                </a:solidFill>
              </a:rPr>
              <a:t>[Diagrama de Clases de Diseño de un dato transaccional]</a:t>
            </a:r>
          </a:p>
          <a:p>
            <a:endParaRPr lang="es-PE" dirty="0"/>
          </a:p>
        </p:txBody>
      </p:sp>
    </p:spTree>
    <p:extLst>
      <p:ext uri="{BB962C8B-B14F-4D97-AF65-F5344CB8AC3E}">
        <p14:creationId xmlns:p14="http://schemas.microsoft.com/office/powerpoint/2010/main" val="36489173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325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B03CDE1-A140-10B0-FB9B-41D0BB16A98F}"/>
              </a:ext>
            </a:extLst>
          </p:cNvPr>
          <p:cNvSpPr>
            <a:spLocks noGrp="1"/>
          </p:cNvSpPr>
          <p:nvPr>
            <p:ph type="title"/>
          </p:nvPr>
        </p:nvSpPr>
        <p:spPr>
          <a:xfrm>
            <a:off x="534988" y="303213"/>
            <a:ext cx="9621837" cy="1258887"/>
          </a:xfrm>
        </p:spPr>
        <p:txBody>
          <a:bodyPr/>
          <a:lstStyle/>
          <a:p>
            <a:r>
              <a:rPr lang="en-US" dirty="0" err="1"/>
              <a:t>Recuperar</a:t>
            </a:r>
            <a:r>
              <a:rPr lang="en-US" dirty="0"/>
              <a:t> </a:t>
            </a:r>
            <a:r>
              <a:rPr lang="en-US" dirty="0" err="1"/>
              <a:t>Contraseña</a:t>
            </a:r>
            <a:endParaRPr lang="en-US" dirty="0"/>
          </a:p>
        </p:txBody>
      </p:sp>
      <p:sp>
        <p:nvSpPr>
          <p:cNvPr id="12" name="Text Placeholder 2">
            <a:extLst>
              <a:ext uri="{FF2B5EF4-FFF2-40B4-BE49-F238E27FC236}">
                <a16:creationId xmlns:a16="http://schemas.microsoft.com/office/drawing/2014/main" id="{DDAF3C6A-66B6-514C-7765-A66A6A6EA454}"/>
              </a:ext>
            </a:extLst>
          </p:cNvPr>
          <p:cNvSpPr>
            <a:spLocks noGrp="1"/>
          </p:cNvSpPr>
          <p:nvPr>
            <p:ph type="body" idx="1"/>
          </p:nvPr>
        </p:nvSpPr>
        <p:spPr>
          <a:xfrm>
            <a:off x="404211" y="1778125"/>
            <a:ext cx="4616784" cy="2001712"/>
          </a:xfrm>
        </p:spPr>
        <p:txBody>
          <a:bodyPr/>
          <a:lstStyle/>
          <a:p>
            <a:pPr algn="just" rtl="0" fontAlgn="base"/>
            <a:r>
              <a:rPr lang="es-PE" sz="1900" b="0" i="0" dirty="0">
                <a:effectLst/>
                <a:latin typeface="Times New Roman" panose="02020603050405020304" pitchFamily="18" charset="0"/>
              </a:rPr>
              <a:t>El usuario al momento de iniciar sesión puede suceder que no recuerde su contraseña o el documento donde guardaba sus accesos se perdió, por lo que es importante una forma de recuperar la contraseña, la cual requerirá que el usuario responda dos preguntas de seguridad que se le habrán solicitado al momento de que ingrese por primera vez al sistema.  </a:t>
            </a:r>
            <a:endParaRPr lang="es-PE" sz="1900" b="0" i="0" dirty="0">
              <a:effectLst/>
            </a:endParaRPr>
          </a:p>
        </p:txBody>
      </p:sp>
      <p:graphicFrame>
        <p:nvGraphicFramePr>
          <p:cNvPr id="6" name="Tabla 5">
            <a:extLst>
              <a:ext uri="{FF2B5EF4-FFF2-40B4-BE49-F238E27FC236}">
                <a16:creationId xmlns:a16="http://schemas.microsoft.com/office/drawing/2014/main" id="{C980422B-0100-CCB1-363E-6BEA02F7DD9B}"/>
              </a:ext>
            </a:extLst>
          </p:cNvPr>
          <p:cNvGraphicFramePr>
            <a:graphicFrameLocks noGrp="1"/>
          </p:cNvGraphicFramePr>
          <p:nvPr>
            <p:extLst>
              <p:ext uri="{D42A27DB-BD31-4B8C-83A1-F6EECF244321}">
                <p14:modId xmlns:p14="http://schemas.microsoft.com/office/powerpoint/2010/main" val="587397995"/>
              </p:ext>
            </p:extLst>
          </p:nvPr>
        </p:nvGraphicFramePr>
        <p:xfrm>
          <a:off x="5345906" y="1459239"/>
          <a:ext cx="4941696" cy="5412730"/>
        </p:xfrm>
        <a:graphic>
          <a:graphicData uri="http://schemas.openxmlformats.org/drawingml/2006/table">
            <a:tbl>
              <a:tblPr/>
              <a:tblGrid>
                <a:gridCol w="4941696">
                  <a:extLst>
                    <a:ext uri="{9D8B030D-6E8A-4147-A177-3AD203B41FA5}">
                      <a16:colId xmlns:a16="http://schemas.microsoft.com/office/drawing/2014/main" val="2129850677"/>
                    </a:ext>
                  </a:extLst>
                </a:gridCol>
              </a:tblGrid>
              <a:tr h="192198">
                <a:tc>
                  <a:txBody>
                    <a:bodyPr/>
                    <a:lstStyle/>
                    <a:p>
                      <a:pPr algn="l" rtl="0" fontAlgn="base"/>
                      <a:r>
                        <a:rPr lang="es-PE" sz="900" b="1" i="0" dirty="0">
                          <a:solidFill>
                            <a:srgbClr val="FFFFFF"/>
                          </a:solidFill>
                          <a:effectLst/>
                          <a:latin typeface="Arial" panose="020B0604020202020204" pitchFamily="34" charset="0"/>
                        </a:rPr>
                        <a:t>2. Recuperar Contraseña </a:t>
                      </a:r>
                      <a:r>
                        <a:rPr lang="es-PE" sz="900" b="0" i="0" dirty="0">
                          <a:effectLst/>
                          <a:latin typeface="Arial" panose="020B0604020202020204" pitchFamily="34" charset="0"/>
                        </a:rPr>
                        <a:t> </a:t>
                      </a:r>
                      <a:endParaRPr lang="es-PE" sz="1400" b="0" i="0" dirty="0">
                        <a:effectLst/>
                      </a:endParaRPr>
                    </a:p>
                  </a:txBody>
                  <a:tcPr marL="60809" marR="60809" marT="30404" marB="30404"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solidFill>
                      <a:srgbClr val="4472C4"/>
                    </a:solidFill>
                  </a:tcPr>
                </a:tc>
                <a:extLst>
                  <a:ext uri="{0D108BD9-81ED-4DB2-BD59-A6C34878D82A}">
                    <a16:rowId xmlns:a16="http://schemas.microsoft.com/office/drawing/2014/main" val="1294458594"/>
                  </a:ext>
                </a:extLst>
              </a:tr>
              <a:tr h="176168">
                <a:tc>
                  <a:txBody>
                    <a:bodyPr/>
                    <a:lstStyle/>
                    <a:p>
                      <a:pPr algn="l" rtl="0" fontAlgn="base"/>
                      <a:r>
                        <a:rPr lang="es-PE" sz="800" b="1" i="0">
                          <a:effectLst/>
                          <a:latin typeface="Arial" panose="020B0604020202020204" pitchFamily="34" charset="0"/>
                        </a:rPr>
                        <a:t>1. Breve Descripción </a:t>
                      </a:r>
                      <a:r>
                        <a:rPr lang="es-PE" sz="800" b="0" i="0">
                          <a:effectLst/>
                          <a:latin typeface="Arial" panose="020B0604020202020204" pitchFamily="34" charset="0"/>
                        </a:rPr>
                        <a:t> </a:t>
                      </a:r>
                      <a:endParaRPr lang="es-PE" sz="1400" b="0" i="0">
                        <a:effectLst/>
                      </a:endParaRPr>
                    </a:p>
                  </a:txBody>
                  <a:tcPr marL="60809" marR="60809" marT="30404" marB="30404"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841651895"/>
                  </a:ext>
                </a:extLst>
              </a:tr>
              <a:tr h="400588">
                <a:tc>
                  <a:txBody>
                    <a:bodyPr/>
                    <a:lstStyle/>
                    <a:p>
                      <a:pPr algn="l" rtl="0" fontAlgn="base"/>
                      <a:r>
                        <a:rPr lang="es-PE" sz="800" b="0" i="0" dirty="0">
                          <a:effectLst/>
                          <a:latin typeface="Times New Roman" panose="02020603050405020304" pitchFamily="18" charset="0"/>
                        </a:rPr>
                        <a:t>El usuario al momento de iniciar sesión puede suceder que no recuerde su contraseña o el documento donde guardaba sus accesos se perdió, por lo que es importante una forma de recuperar la contraseña, la cual requerirá que el usuario responda dos preguntas de seguridad que se le habrán solicitado al momento de que ingrese por primera vez al sistema.  </a:t>
                      </a:r>
                      <a:endParaRPr lang="es-PE" sz="1400" b="0" i="0" dirty="0">
                        <a:effectLst/>
                      </a:endParaRPr>
                    </a:p>
                  </a:txBody>
                  <a:tcPr marL="60809" marR="60809" marT="30404" marB="30404"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389316290"/>
                  </a:ext>
                </a:extLst>
              </a:tr>
              <a:tr h="192198">
                <a:tc>
                  <a:txBody>
                    <a:bodyPr/>
                    <a:lstStyle/>
                    <a:p>
                      <a:pPr algn="l" rtl="0" fontAlgn="base"/>
                      <a:r>
                        <a:rPr lang="es-PE" sz="900" b="1" i="0">
                          <a:effectLst/>
                          <a:latin typeface="Arial" panose="020B0604020202020204" pitchFamily="34" charset="0"/>
                        </a:rPr>
                        <a:t>2. Flujo de Eventos </a:t>
                      </a:r>
                      <a:r>
                        <a:rPr lang="es-PE" sz="900" b="0" i="0">
                          <a:effectLst/>
                          <a:latin typeface="Arial" panose="020B0604020202020204" pitchFamily="34" charset="0"/>
                        </a:rPr>
                        <a:t> </a:t>
                      </a:r>
                      <a:endParaRPr lang="es-PE" sz="1400" b="0" i="0">
                        <a:effectLst/>
                      </a:endParaRPr>
                    </a:p>
                  </a:txBody>
                  <a:tcPr marL="60809" marR="60809" marT="30404" marB="30404"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50790716"/>
                  </a:ext>
                </a:extLst>
              </a:tr>
              <a:tr h="176168">
                <a:tc>
                  <a:txBody>
                    <a:bodyPr/>
                    <a:lstStyle/>
                    <a:p>
                      <a:pPr algn="l" rtl="0" fontAlgn="base"/>
                      <a:r>
                        <a:rPr lang="es-PE" sz="800" b="1" i="0">
                          <a:effectLst/>
                          <a:latin typeface="Arial" panose="020B0604020202020204" pitchFamily="34" charset="0"/>
                        </a:rPr>
                        <a:t>1. Flujo Básico </a:t>
                      </a:r>
                      <a:r>
                        <a:rPr lang="es-PE" sz="800" b="0" i="0">
                          <a:effectLst/>
                          <a:latin typeface="Arial" panose="020B0604020202020204" pitchFamily="34" charset="0"/>
                        </a:rPr>
                        <a:t> </a:t>
                      </a:r>
                      <a:endParaRPr lang="es-PE" sz="1400" b="0" i="0">
                        <a:effectLst/>
                      </a:endParaRPr>
                    </a:p>
                  </a:txBody>
                  <a:tcPr marL="60809" marR="60809" marT="30404" marB="30404"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878168712"/>
                  </a:ext>
                </a:extLst>
              </a:tr>
              <a:tr h="176168">
                <a:tc>
                  <a:txBody>
                    <a:bodyPr/>
                    <a:lstStyle/>
                    <a:p>
                      <a:pPr algn="l" rtl="0" fontAlgn="base"/>
                      <a:r>
                        <a:rPr lang="es-PE" sz="800" b="0" i="0">
                          <a:effectLst/>
                          <a:latin typeface="Times New Roman" panose="02020603050405020304" pitchFamily="18" charset="0"/>
                        </a:rPr>
                        <a:t>1. El usuario da click al enlace [Recupérala] para recuperar su contraseña.  </a:t>
                      </a:r>
                      <a:endParaRPr lang="es-PE" sz="1400" b="0" i="0">
                        <a:effectLst/>
                      </a:endParaRPr>
                    </a:p>
                  </a:txBody>
                  <a:tcPr marL="60809" marR="60809" marT="30404" marB="30404"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043441622"/>
                  </a:ext>
                </a:extLst>
              </a:tr>
              <a:tr h="288378">
                <a:tc>
                  <a:txBody>
                    <a:bodyPr/>
                    <a:lstStyle/>
                    <a:p>
                      <a:pPr algn="l" rtl="0" fontAlgn="base"/>
                      <a:r>
                        <a:rPr lang="es-PE" sz="800" b="0" i="0" dirty="0">
                          <a:effectLst/>
                          <a:latin typeface="Times New Roman" panose="02020603050405020304" pitchFamily="18" charset="0"/>
                        </a:rPr>
                        <a:t>2. El sistema muestra una ventana con dos preguntas para que el usuario las responda (estas preguntas debieron estar previamente definidas por el usuario, igualmente las respuestas).  </a:t>
                      </a:r>
                      <a:endParaRPr lang="es-PE" sz="1400" b="0" i="0" dirty="0">
                        <a:effectLst/>
                      </a:endParaRPr>
                    </a:p>
                  </a:txBody>
                  <a:tcPr marL="60809" marR="60809" marT="30404" marB="30404"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46956463"/>
                  </a:ext>
                </a:extLst>
              </a:tr>
              <a:tr h="176168">
                <a:tc>
                  <a:txBody>
                    <a:bodyPr/>
                    <a:lstStyle/>
                    <a:p>
                      <a:pPr algn="l" rtl="0" fontAlgn="base"/>
                      <a:r>
                        <a:rPr lang="es-PE" sz="800" b="0" i="0">
                          <a:effectLst/>
                          <a:latin typeface="Times New Roman" panose="02020603050405020304" pitchFamily="18" charset="0"/>
                        </a:rPr>
                        <a:t>3. El sistema valida si las preguntas han sido correctamente respondidas.  </a:t>
                      </a:r>
                      <a:endParaRPr lang="es-PE" sz="1400" b="0" i="0">
                        <a:effectLst/>
                      </a:endParaRPr>
                    </a:p>
                  </a:txBody>
                  <a:tcPr marL="60809" marR="60809" marT="30404" marB="30404"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421945453"/>
                  </a:ext>
                </a:extLst>
              </a:tr>
              <a:tr h="204298">
                <a:tc>
                  <a:txBody>
                    <a:bodyPr/>
                    <a:lstStyle/>
                    <a:p>
                      <a:pPr algn="l" rtl="0" fontAlgn="base"/>
                      <a:r>
                        <a:rPr lang="es-PE" sz="800" b="0" i="0">
                          <a:effectLst/>
                          <a:latin typeface="Times New Roman" panose="02020603050405020304" pitchFamily="18" charset="0"/>
                        </a:rPr>
                        <a:t>4. El sistema muestra una ventana para que el usuario cambie su contraseña, se ingresa la nueva contraseña y la confirmación.  </a:t>
                      </a:r>
                      <a:endParaRPr lang="es-PE" sz="1400" b="0" i="0">
                        <a:effectLst/>
                      </a:endParaRPr>
                    </a:p>
                  </a:txBody>
                  <a:tcPr marL="60809" marR="60809" marT="30404" marB="30404"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735545050"/>
                  </a:ext>
                </a:extLst>
              </a:tr>
              <a:tr h="176168">
                <a:tc>
                  <a:txBody>
                    <a:bodyPr/>
                    <a:lstStyle/>
                    <a:p>
                      <a:pPr algn="l" rtl="0" fontAlgn="base"/>
                      <a:r>
                        <a:rPr lang="es-PE" sz="800" b="0" i="0">
                          <a:effectLst/>
                          <a:latin typeface="Times New Roman" panose="02020603050405020304" pitchFamily="18" charset="0"/>
                        </a:rPr>
                        <a:t>5. El usuario presiona el botón [Cambiar contraseña].  </a:t>
                      </a:r>
                      <a:endParaRPr lang="es-PE" sz="1400" b="0" i="0">
                        <a:effectLst/>
                      </a:endParaRPr>
                    </a:p>
                  </a:txBody>
                  <a:tcPr marL="60809" marR="60809" marT="30404" marB="30404"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851839201"/>
                  </a:ext>
                </a:extLst>
              </a:tr>
              <a:tr h="176168">
                <a:tc>
                  <a:txBody>
                    <a:bodyPr/>
                    <a:lstStyle/>
                    <a:p>
                      <a:pPr algn="l" rtl="0" fontAlgn="base"/>
                      <a:r>
                        <a:rPr lang="es-PE" sz="800" b="0" i="0">
                          <a:effectLst/>
                          <a:latin typeface="Times New Roman" panose="02020603050405020304" pitchFamily="18" charset="0"/>
                        </a:rPr>
                        <a:t>6. El sistema muestra la ventana de inicio de sesión.  </a:t>
                      </a:r>
                      <a:endParaRPr lang="es-PE" sz="1400" b="0" i="0">
                        <a:effectLst/>
                      </a:endParaRPr>
                    </a:p>
                  </a:txBody>
                  <a:tcPr marL="60809" marR="60809" marT="30404" marB="30404"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720946620"/>
                  </a:ext>
                </a:extLst>
              </a:tr>
              <a:tr h="176168">
                <a:tc>
                  <a:txBody>
                    <a:bodyPr/>
                    <a:lstStyle/>
                    <a:p>
                      <a:pPr algn="l" rtl="0" fontAlgn="base"/>
                      <a:r>
                        <a:rPr lang="es-PE" sz="800" b="1" i="0">
                          <a:effectLst/>
                          <a:latin typeface="Arial" panose="020B0604020202020204" pitchFamily="34" charset="0"/>
                        </a:rPr>
                        <a:t>2. Flujos Alternativos </a:t>
                      </a:r>
                      <a:r>
                        <a:rPr lang="es-PE" sz="800" b="0" i="0">
                          <a:effectLst/>
                          <a:latin typeface="Arial" panose="020B0604020202020204" pitchFamily="34" charset="0"/>
                        </a:rPr>
                        <a:t> </a:t>
                      </a:r>
                      <a:endParaRPr lang="es-PE" sz="1400" b="0" i="0">
                        <a:effectLst/>
                      </a:endParaRPr>
                    </a:p>
                  </a:txBody>
                  <a:tcPr marL="60809" marR="60809" marT="30404" marB="30404"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052185073"/>
                  </a:ext>
                </a:extLst>
              </a:tr>
              <a:tr h="176168">
                <a:tc>
                  <a:txBody>
                    <a:bodyPr/>
                    <a:lstStyle/>
                    <a:p>
                      <a:pPr algn="l" rtl="0" fontAlgn="base"/>
                      <a:r>
                        <a:rPr lang="es-PE" sz="800" b="0" i="1">
                          <a:effectLst/>
                          <a:latin typeface="Arial" panose="020B0604020202020204" pitchFamily="34" charset="0"/>
                        </a:rPr>
                        <a:t>1. Las preguntas no han sido correctamente respondidas </a:t>
                      </a:r>
                      <a:r>
                        <a:rPr lang="es-PE" sz="800" b="0" i="0">
                          <a:effectLst/>
                          <a:latin typeface="Arial" panose="020B0604020202020204" pitchFamily="34" charset="0"/>
                        </a:rPr>
                        <a:t> </a:t>
                      </a:r>
                      <a:endParaRPr lang="es-PE" sz="1400" b="0" i="0">
                        <a:effectLst/>
                      </a:endParaRPr>
                    </a:p>
                  </a:txBody>
                  <a:tcPr marL="60809" marR="60809" marT="30404" marB="30404"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168214160"/>
                  </a:ext>
                </a:extLst>
              </a:tr>
              <a:tr h="288378">
                <a:tc>
                  <a:txBody>
                    <a:bodyPr/>
                    <a:lstStyle/>
                    <a:p>
                      <a:pPr algn="l" rtl="0" fontAlgn="base"/>
                      <a:r>
                        <a:rPr lang="es-PE" sz="800" b="0" i="0">
                          <a:effectLst/>
                          <a:latin typeface="Times New Roman" panose="02020603050405020304" pitchFamily="18" charset="0"/>
                        </a:rPr>
                        <a:t>En caso el usuario no pueda responder las preguntas porque se olvidó de las respuestas que brindó previamente, lo único que le quedará es hacer una solicitud al administrador del sitio solicitando un cambio de contraseña.  </a:t>
                      </a:r>
                      <a:endParaRPr lang="es-PE" sz="1400" b="0" i="0">
                        <a:effectLst/>
                      </a:endParaRPr>
                    </a:p>
                  </a:txBody>
                  <a:tcPr marL="60809" marR="60809" marT="30404" marB="30404"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591859276"/>
                  </a:ext>
                </a:extLst>
              </a:tr>
              <a:tr h="192198">
                <a:tc>
                  <a:txBody>
                    <a:bodyPr/>
                    <a:lstStyle/>
                    <a:p>
                      <a:pPr algn="l" rtl="0" fontAlgn="base"/>
                      <a:r>
                        <a:rPr lang="es-PE" sz="900" b="1" i="0">
                          <a:effectLst/>
                          <a:latin typeface="Arial" panose="020B0604020202020204" pitchFamily="34" charset="0"/>
                        </a:rPr>
                        <a:t>3. Requerimientos Especiales </a:t>
                      </a:r>
                      <a:r>
                        <a:rPr lang="es-PE" sz="900" b="0" i="0">
                          <a:effectLst/>
                          <a:latin typeface="Arial" panose="020B0604020202020204" pitchFamily="34" charset="0"/>
                        </a:rPr>
                        <a:t> </a:t>
                      </a:r>
                      <a:endParaRPr lang="es-PE" sz="1400" b="0" i="0">
                        <a:effectLst/>
                      </a:endParaRPr>
                    </a:p>
                  </a:txBody>
                  <a:tcPr marL="60809" marR="60809" marT="30404" marB="30404"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704432034"/>
                  </a:ext>
                </a:extLst>
              </a:tr>
              <a:tr h="176168">
                <a:tc>
                  <a:txBody>
                    <a:bodyPr/>
                    <a:lstStyle/>
                    <a:p>
                      <a:pPr algn="l" rtl="0" fontAlgn="base"/>
                      <a:r>
                        <a:rPr lang="es-PE" sz="800" b="1" i="0">
                          <a:effectLst/>
                          <a:latin typeface="Arial" panose="020B0604020202020204" pitchFamily="34" charset="0"/>
                        </a:rPr>
                        <a:t>1. Responder preguntas </a:t>
                      </a:r>
                      <a:r>
                        <a:rPr lang="es-PE" sz="800" b="0" i="0">
                          <a:effectLst/>
                          <a:latin typeface="Arial" panose="020B0604020202020204" pitchFamily="34" charset="0"/>
                        </a:rPr>
                        <a:t> </a:t>
                      </a:r>
                      <a:endParaRPr lang="es-PE" sz="1400" b="0" i="0">
                        <a:effectLst/>
                      </a:endParaRPr>
                    </a:p>
                  </a:txBody>
                  <a:tcPr marL="60809" marR="60809" marT="30404" marB="30404"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231915555"/>
                  </a:ext>
                </a:extLst>
              </a:tr>
              <a:tr h="204298">
                <a:tc>
                  <a:txBody>
                    <a:bodyPr/>
                    <a:lstStyle/>
                    <a:p>
                      <a:pPr algn="l" rtl="0" fontAlgn="base"/>
                      <a:r>
                        <a:rPr lang="es-PE" sz="800" b="0" i="0">
                          <a:effectLst/>
                          <a:latin typeface="Times New Roman" panose="02020603050405020304" pitchFamily="18" charset="0"/>
                        </a:rPr>
                        <a:t>Tener una lista de preguntas que serán respondidas por el usuario y a su vez previamente definidas por este.  </a:t>
                      </a:r>
                      <a:endParaRPr lang="es-PE" sz="1400" b="0" i="0">
                        <a:effectLst/>
                      </a:endParaRPr>
                    </a:p>
                  </a:txBody>
                  <a:tcPr marL="60809" marR="60809" marT="30404" marB="30404"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636980084"/>
                  </a:ext>
                </a:extLst>
              </a:tr>
              <a:tr h="192198">
                <a:tc>
                  <a:txBody>
                    <a:bodyPr/>
                    <a:lstStyle/>
                    <a:p>
                      <a:pPr algn="l" rtl="0" fontAlgn="base"/>
                      <a:r>
                        <a:rPr lang="es-PE" sz="900" b="1" i="0">
                          <a:effectLst/>
                          <a:latin typeface="Arial" panose="020B0604020202020204" pitchFamily="34" charset="0"/>
                        </a:rPr>
                        <a:t>4. Precondiciones </a:t>
                      </a:r>
                      <a:r>
                        <a:rPr lang="es-PE" sz="900" b="0" i="0">
                          <a:effectLst/>
                          <a:latin typeface="Arial" panose="020B0604020202020204" pitchFamily="34" charset="0"/>
                        </a:rPr>
                        <a:t> </a:t>
                      </a:r>
                      <a:endParaRPr lang="es-PE" sz="1400" b="0" i="0">
                        <a:effectLst/>
                      </a:endParaRPr>
                    </a:p>
                  </a:txBody>
                  <a:tcPr marL="60809" marR="60809" marT="30404" marB="30404"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9044599"/>
                  </a:ext>
                </a:extLst>
              </a:tr>
              <a:tr h="176168">
                <a:tc>
                  <a:txBody>
                    <a:bodyPr/>
                    <a:lstStyle/>
                    <a:p>
                      <a:pPr algn="l" rtl="0" fontAlgn="base"/>
                      <a:r>
                        <a:rPr lang="es-PE" sz="800" b="1" i="0">
                          <a:effectLst/>
                          <a:latin typeface="Arial" panose="020B0604020202020204" pitchFamily="34" charset="0"/>
                        </a:rPr>
                        <a:t>1. Iniciar sesión </a:t>
                      </a:r>
                      <a:r>
                        <a:rPr lang="es-PE" sz="800" b="0" i="0">
                          <a:effectLst/>
                          <a:latin typeface="Arial" panose="020B0604020202020204" pitchFamily="34" charset="0"/>
                        </a:rPr>
                        <a:t> </a:t>
                      </a:r>
                      <a:endParaRPr lang="es-PE" sz="1400" b="0" i="0">
                        <a:effectLst/>
                      </a:endParaRPr>
                    </a:p>
                  </a:txBody>
                  <a:tcPr marL="60809" marR="60809" marT="30404" marB="30404"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691164582"/>
                  </a:ext>
                </a:extLst>
              </a:tr>
              <a:tr h="176168">
                <a:tc>
                  <a:txBody>
                    <a:bodyPr/>
                    <a:lstStyle/>
                    <a:p>
                      <a:pPr algn="l" rtl="0" fontAlgn="base"/>
                      <a:r>
                        <a:rPr lang="es-PE" sz="800" b="0" i="0">
                          <a:effectLst/>
                          <a:latin typeface="Times New Roman" panose="02020603050405020304" pitchFamily="18" charset="0"/>
                        </a:rPr>
                        <a:t>El usuario debió hacer una serie de intentos para ingresar al sistema.  </a:t>
                      </a:r>
                      <a:endParaRPr lang="es-PE" sz="1400" b="0" i="0">
                        <a:effectLst/>
                      </a:endParaRPr>
                    </a:p>
                  </a:txBody>
                  <a:tcPr marL="60809" marR="60809" marT="30404" marB="30404"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741913483"/>
                  </a:ext>
                </a:extLst>
              </a:tr>
              <a:tr h="192198">
                <a:tc>
                  <a:txBody>
                    <a:bodyPr/>
                    <a:lstStyle/>
                    <a:p>
                      <a:pPr algn="l" rtl="0" fontAlgn="base"/>
                      <a:r>
                        <a:rPr lang="es-PE" sz="900" b="1" i="0">
                          <a:effectLst/>
                          <a:latin typeface="Arial" panose="020B0604020202020204" pitchFamily="34" charset="0"/>
                        </a:rPr>
                        <a:t>5. Postcondiciones </a:t>
                      </a:r>
                      <a:r>
                        <a:rPr lang="es-PE" sz="900" b="0" i="0">
                          <a:effectLst/>
                          <a:latin typeface="Arial" panose="020B0604020202020204" pitchFamily="34" charset="0"/>
                        </a:rPr>
                        <a:t> </a:t>
                      </a:r>
                      <a:endParaRPr lang="es-PE" sz="1400" b="0" i="0">
                        <a:effectLst/>
                      </a:endParaRPr>
                    </a:p>
                  </a:txBody>
                  <a:tcPr marL="60809" marR="60809" marT="30404" marB="30404"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425745857"/>
                  </a:ext>
                </a:extLst>
              </a:tr>
              <a:tr h="176168">
                <a:tc>
                  <a:txBody>
                    <a:bodyPr/>
                    <a:lstStyle/>
                    <a:p>
                      <a:pPr algn="l" rtl="0" fontAlgn="base"/>
                      <a:r>
                        <a:rPr lang="es-PE" sz="800" b="1" i="0">
                          <a:effectLst/>
                          <a:latin typeface="Arial" panose="020B0604020202020204" pitchFamily="34" charset="0"/>
                        </a:rPr>
                        <a:t>1. Ingresar al sistema </a:t>
                      </a:r>
                      <a:r>
                        <a:rPr lang="es-PE" sz="800" b="0" i="0">
                          <a:effectLst/>
                          <a:latin typeface="Arial" panose="020B0604020202020204" pitchFamily="34" charset="0"/>
                        </a:rPr>
                        <a:t> </a:t>
                      </a:r>
                      <a:endParaRPr lang="es-PE" sz="1400" b="0" i="0">
                        <a:effectLst/>
                      </a:endParaRPr>
                    </a:p>
                  </a:txBody>
                  <a:tcPr marL="60809" marR="60809" marT="30404" marB="30404"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630095293"/>
                  </a:ext>
                </a:extLst>
              </a:tr>
              <a:tr h="176168">
                <a:tc>
                  <a:txBody>
                    <a:bodyPr/>
                    <a:lstStyle/>
                    <a:p>
                      <a:pPr algn="l" rtl="0" fontAlgn="base"/>
                      <a:r>
                        <a:rPr lang="es-PE" sz="800" b="0" i="0">
                          <a:effectLst/>
                          <a:latin typeface="Times New Roman" panose="02020603050405020304" pitchFamily="18" charset="0"/>
                        </a:rPr>
                        <a:t>El usuario puede ingresar sus credenciales para que pueda ingresar al sistema posteriormente.  </a:t>
                      </a:r>
                      <a:endParaRPr lang="es-PE" sz="1400" b="0" i="0">
                        <a:effectLst/>
                      </a:endParaRPr>
                    </a:p>
                  </a:txBody>
                  <a:tcPr marL="60809" marR="60809" marT="30404" marB="30404"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179535735"/>
                  </a:ext>
                </a:extLst>
              </a:tr>
              <a:tr h="192198">
                <a:tc>
                  <a:txBody>
                    <a:bodyPr/>
                    <a:lstStyle/>
                    <a:p>
                      <a:pPr algn="l" rtl="0" fontAlgn="base"/>
                      <a:r>
                        <a:rPr lang="es-PE" sz="900" b="1" i="0">
                          <a:effectLst/>
                          <a:latin typeface="Arial" panose="020B0604020202020204" pitchFamily="34" charset="0"/>
                        </a:rPr>
                        <a:t>6. Puntos de Extensión </a:t>
                      </a:r>
                      <a:r>
                        <a:rPr lang="es-PE" sz="900" b="0" i="0">
                          <a:effectLst/>
                          <a:latin typeface="Arial" panose="020B0604020202020204" pitchFamily="34" charset="0"/>
                        </a:rPr>
                        <a:t> </a:t>
                      </a:r>
                      <a:endParaRPr lang="es-PE" sz="1400" b="0" i="0">
                        <a:effectLst/>
                      </a:endParaRPr>
                    </a:p>
                  </a:txBody>
                  <a:tcPr marL="60809" marR="60809" marT="30404" marB="30404"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840874957"/>
                  </a:ext>
                </a:extLst>
              </a:tr>
              <a:tr h="176168">
                <a:tc>
                  <a:txBody>
                    <a:bodyPr/>
                    <a:lstStyle/>
                    <a:p>
                      <a:pPr algn="l" rtl="0" fontAlgn="base"/>
                      <a:r>
                        <a:rPr lang="es-PE" sz="800" b="0" i="0" dirty="0">
                          <a:effectLst/>
                          <a:latin typeface="Times New Roman" panose="02020603050405020304" pitchFamily="18" charset="0"/>
                        </a:rPr>
                        <a:t>No hay puntos de extensión relacionados a este caso de uso.  </a:t>
                      </a:r>
                      <a:endParaRPr lang="es-PE" sz="1400" b="0" i="0" dirty="0">
                        <a:effectLst/>
                      </a:endParaRPr>
                    </a:p>
                  </a:txBody>
                  <a:tcPr marL="60809" marR="60809" marT="30404" marB="30404"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747403191"/>
                  </a:ext>
                </a:extLst>
              </a:tr>
            </a:tbl>
          </a:graphicData>
        </a:graphic>
      </p:graphicFrame>
      <p:pic>
        <p:nvPicPr>
          <p:cNvPr id="11266" name="Picture 2">
            <a:extLst>
              <a:ext uri="{FF2B5EF4-FFF2-40B4-BE49-F238E27FC236}">
                <a16:creationId xmlns:a16="http://schemas.microsoft.com/office/drawing/2014/main" id="{7E87FAA5-607A-8870-11F5-2E2360A3CA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458" y="4097467"/>
            <a:ext cx="2798291" cy="2832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8842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B03CDE1-A140-10B0-FB9B-41D0BB16A98F}"/>
              </a:ext>
            </a:extLst>
          </p:cNvPr>
          <p:cNvSpPr>
            <a:spLocks noGrp="1"/>
          </p:cNvSpPr>
          <p:nvPr>
            <p:ph type="title"/>
          </p:nvPr>
        </p:nvSpPr>
        <p:spPr>
          <a:xfrm>
            <a:off x="534988" y="303213"/>
            <a:ext cx="9621837" cy="1258887"/>
          </a:xfrm>
        </p:spPr>
        <p:txBody>
          <a:bodyPr/>
          <a:lstStyle/>
          <a:p>
            <a:r>
              <a:rPr lang="en-US" dirty="0" err="1"/>
              <a:t>Mantener</a:t>
            </a:r>
            <a:r>
              <a:rPr lang="en-US" dirty="0"/>
              <a:t> </a:t>
            </a:r>
            <a:r>
              <a:rPr lang="en-US" dirty="0" err="1"/>
              <a:t>Usuarios</a:t>
            </a:r>
            <a:endParaRPr lang="en-US" dirty="0"/>
          </a:p>
        </p:txBody>
      </p:sp>
      <p:sp>
        <p:nvSpPr>
          <p:cNvPr id="12" name="Text Placeholder 2">
            <a:extLst>
              <a:ext uri="{FF2B5EF4-FFF2-40B4-BE49-F238E27FC236}">
                <a16:creationId xmlns:a16="http://schemas.microsoft.com/office/drawing/2014/main" id="{DDAF3C6A-66B6-514C-7765-A66A6A6EA454}"/>
              </a:ext>
            </a:extLst>
          </p:cNvPr>
          <p:cNvSpPr>
            <a:spLocks noGrp="1"/>
          </p:cNvSpPr>
          <p:nvPr>
            <p:ph type="body" idx="1"/>
          </p:nvPr>
        </p:nvSpPr>
        <p:spPr>
          <a:xfrm>
            <a:off x="650689" y="1562100"/>
            <a:ext cx="9514222" cy="1160601"/>
          </a:xfrm>
        </p:spPr>
        <p:txBody>
          <a:bodyPr/>
          <a:lstStyle/>
          <a:p>
            <a:pPr algn="just" rtl="0" fontAlgn="base"/>
            <a:r>
              <a:rPr lang="es-PE" sz="1600" b="0" i="0" dirty="0">
                <a:effectLst/>
                <a:latin typeface="Times New Roman" panose="02020603050405020304" pitchFamily="18" charset="0"/>
              </a:rPr>
              <a:t>El usuario con permisos de administrador tendrá un apartado especial para que pueda mantener a los usuarios registrados en el sistema, incluido a él mismo, pero lo especial es que podrá también administrar las credenciales de los usuarios. Este apartado de mantenimiento de usuarios tendrá las funciones de listado, registro, detalle, actualización y eliminación de usuarios.  </a:t>
            </a:r>
            <a:endParaRPr lang="es-PE" sz="5400" b="0" i="0" dirty="0">
              <a:effectLst/>
            </a:endParaRPr>
          </a:p>
        </p:txBody>
      </p:sp>
      <p:pic>
        <p:nvPicPr>
          <p:cNvPr id="10242" name="Picture 2" descr="Interfaz de usuario gráfica, Aplicación&#10;&#10;Descripción generada automáticamente">
            <a:extLst>
              <a:ext uri="{FF2B5EF4-FFF2-40B4-BE49-F238E27FC236}">
                <a16:creationId xmlns:a16="http://schemas.microsoft.com/office/drawing/2014/main" id="{DB140FC6-0D07-172F-62CF-4D703CC7B6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1530" y="2888759"/>
            <a:ext cx="6768752" cy="3896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063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2">
            <a:extLst>
              <a:ext uri="{FF2B5EF4-FFF2-40B4-BE49-F238E27FC236}">
                <a16:creationId xmlns:a16="http://schemas.microsoft.com/office/drawing/2014/main" id="{3E822E81-940E-EE41-5BAB-F608600AA658}"/>
              </a:ext>
            </a:extLst>
          </p:cNvPr>
          <p:cNvGraphicFramePr>
            <a:graphicFrameLocks noGrp="1"/>
          </p:cNvGraphicFramePr>
          <p:nvPr>
            <p:extLst>
              <p:ext uri="{D42A27DB-BD31-4B8C-83A1-F6EECF244321}">
                <p14:modId xmlns:p14="http://schemas.microsoft.com/office/powerpoint/2010/main" val="3333448258"/>
              </p:ext>
            </p:extLst>
          </p:nvPr>
        </p:nvGraphicFramePr>
        <p:xfrm>
          <a:off x="809402" y="323453"/>
          <a:ext cx="8355098" cy="6537040"/>
        </p:xfrm>
        <a:graphic>
          <a:graphicData uri="http://schemas.openxmlformats.org/drawingml/2006/table">
            <a:tbl>
              <a:tblPr/>
              <a:tblGrid>
                <a:gridCol w="8355098">
                  <a:extLst>
                    <a:ext uri="{9D8B030D-6E8A-4147-A177-3AD203B41FA5}">
                      <a16:colId xmlns:a16="http://schemas.microsoft.com/office/drawing/2014/main" val="2875019064"/>
                    </a:ext>
                  </a:extLst>
                </a:gridCol>
              </a:tblGrid>
              <a:tr h="112158">
                <a:tc>
                  <a:txBody>
                    <a:bodyPr/>
                    <a:lstStyle/>
                    <a:p>
                      <a:pPr algn="l" rtl="0" fontAlgn="base"/>
                      <a:r>
                        <a:rPr lang="es-PE" sz="900" b="1" i="0">
                          <a:solidFill>
                            <a:srgbClr val="FFFFFF"/>
                          </a:solidFill>
                          <a:effectLst/>
                          <a:latin typeface="Arial" panose="020B0604020202020204" pitchFamily="34" charset="0"/>
                        </a:rPr>
                        <a:t>3. Mantener Usuarios </a:t>
                      </a:r>
                      <a:r>
                        <a:rPr lang="es-PE" sz="900" b="0" i="0">
                          <a:effectLst/>
                          <a:latin typeface="Arial" panose="020B0604020202020204" pitchFamily="34" charset="0"/>
                        </a:rPr>
                        <a:t> </a:t>
                      </a:r>
                      <a:endParaRPr lang="es-PE" sz="1050" b="0" i="0">
                        <a:effectLst/>
                      </a:endParaRPr>
                    </a:p>
                  </a:txBody>
                  <a:tcPr marL="37386" marR="37386" marT="18693" marB="1869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solidFill>
                      <a:srgbClr val="4472C4"/>
                    </a:solidFill>
                  </a:tcPr>
                </a:tc>
                <a:extLst>
                  <a:ext uri="{0D108BD9-81ED-4DB2-BD59-A6C34878D82A}">
                    <a16:rowId xmlns:a16="http://schemas.microsoft.com/office/drawing/2014/main" val="659156117"/>
                  </a:ext>
                </a:extLst>
              </a:tr>
              <a:tr h="99696">
                <a:tc>
                  <a:txBody>
                    <a:bodyPr/>
                    <a:lstStyle/>
                    <a:p>
                      <a:pPr algn="l" rtl="0" fontAlgn="base"/>
                      <a:r>
                        <a:rPr lang="es-PE" sz="800" b="1" i="0">
                          <a:effectLst/>
                          <a:latin typeface="Arial" panose="020B0604020202020204" pitchFamily="34" charset="0"/>
                        </a:rPr>
                        <a:t>1. Breve Descripción </a:t>
                      </a:r>
                      <a:r>
                        <a:rPr lang="es-PE" sz="800" b="0" i="0">
                          <a:effectLst/>
                          <a:latin typeface="Arial" panose="020B0604020202020204" pitchFamily="34" charset="0"/>
                        </a:rPr>
                        <a:t> </a:t>
                      </a:r>
                      <a:endParaRPr lang="es-PE" sz="1050" b="0" i="0">
                        <a:effectLst/>
                      </a:endParaRPr>
                    </a:p>
                  </a:txBody>
                  <a:tcPr marL="37386" marR="37386" marT="18693" marB="1869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783642697"/>
                  </a:ext>
                </a:extLst>
              </a:tr>
              <a:tr h="286625">
                <a:tc>
                  <a:txBody>
                    <a:bodyPr/>
                    <a:lstStyle/>
                    <a:p>
                      <a:pPr algn="l" rtl="0" fontAlgn="base"/>
                      <a:r>
                        <a:rPr lang="es-PE" sz="800" b="0" i="0" dirty="0">
                          <a:effectLst/>
                          <a:latin typeface="Times New Roman" panose="02020603050405020304" pitchFamily="18" charset="0"/>
                        </a:rPr>
                        <a:t>El usuario con permisos de administrador tendrá un apartado especial para que pueda mantener a los usuarios registrados en el sistema, incluido a él mismo, pero lo especial es que podrá también administrar las credenciales de los usuarios. Este apartado de mantenimiento de usuarios tendrá las funciones de listado, registro, detalle, actualización y eliminación de usuarios.  </a:t>
                      </a:r>
                      <a:endParaRPr lang="es-PE" sz="1050" b="0" i="0" dirty="0">
                        <a:effectLst/>
                      </a:endParaRPr>
                    </a:p>
                  </a:txBody>
                  <a:tcPr marL="37386" marR="37386" marT="18693" marB="1869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522305548"/>
                  </a:ext>
                </a:extLst>
              </a:tr>
              <a:tr h="112158">
                <a:tc>
                  <a:txBody>
                    <a:bodyPr/>
                    <a:lstStyle/>
                    <a:p>
                      <a:pPr algn="l" rtl="0" fontAlgn="base"/>
                      <a:r>
                        <a:rPr lang="es-PE" sz="900" b="1" i="0">
                          <a:effectLst/>
                          <a:latin typeface="Arial" panose="020B0604020202020204" pitchFamily="34" charset="0"/>
                        </a:rPr>
                        <a:t>2. Flujo de Eventos </a:t>
                      </a:r>
                      <a:r>
                        <a:rPr lang="es-PE" sz="900" b="0" i="0">
                          <a:effectLst/>
                          <a:latin typeface="Arial" panose="020B0604020202020204" pitchFamily="34" charset="0"/>
                        </a:rPr>
                        <a:t> </a:t>
                      </a:r>
                      <a:endParaRPr lang="es-PE" sz="1050" b="0" i="0">
                        <a:effectLst/>
                      </a:endParaRPr>
                    </a:p>
                  </a:txBody>
                  <a:tcPr marL="37386" marR="37386" marT="18693" marB="1869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563222139"/>
                  </a:ext>
                </a:extLst>
              </a:tr>
              <a:tr h="99696">
                <a:tc>
                  <a:txBody>
                    <a:bodyPr/>
                    <a:lstStyle/>
                    <a:p>
                      <a:pPr algn="l" rtl="0" fontAlgn="base"/>
                      <a:r>
                        <a:rPr lang="es-PE" sz="800" b="1" i="0">
                          <a:effectLst/>
                          <a:latin typeface="Arial" panose="020B0604020202020204" pitchFamily="34" charset="0"/>
                        </a:rPr>
                        <a:t>1. Flujo Básico </a:t>
                      </a:r>
                      <a:r>
                        <a:rPr lang="es-PE" sz="800" b="0" i="0">
                          <a:effectLst/>
                          <a:latin typeface="Arial" panose="020B0604020202020204" pitchFamily="34" charset="0"/>
                        </a:rPr>
                        <a:t> </a:t>
                      </a:r>
                      <a:endParaRPr lang="es-PE" sz="1050" b="0" i="0">
                        <a:effectLst/>
                      </a:endParaRPr>
                    </a:p>
                  </a:txBody>
                  <a:tcPr marL="37386" marR="37386" marT="18693" marB="1869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428708053"/>
                  </a:ext>
                </a:extLst>
              </a:tr>
              <a:tr h="99696">
                <a:tc>
                  <a:txBody>
                    <a:bodyPr/>
                    <a:lstStyle/>
                    <a:p>
                      <a:pPr algn="l" rtl="0" fontAlgn="base"/>
                      <a:r>
                        <a:rPr lang="es-PE" sz="800" b="0" i="0">
                          <a:effectLst/>
                          <a:latin typeface="Times New Roman" panose="02020603050405020304" pitchFamily="18" charset="0"/>
                        </a:rPr>
                        <a:t>1. El administrador ingresa al sistema.  </a:t>
                      </a:r>
                      <a:endParaRPr lang="es-PE" sz="1050" b="0" i="0">
                        <a:effectLst/>
                      </a:endParaRPr>
                    </a:p>
                  </a:txBody>
                  <a:tcPr marL="37386" marR="37386" marT="18693" marB="1869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265924441"/>
                  </a:ext>
                </a:extLst>
              </a:tr>
              <a:tr h="128514">
                <a:tc>
                  <a:txBody>
                    <a:bodyPr/>
                    <a:lstStyle/>
                    <a:p>
                      <a:pPr algn="l" rtl="0" fontAlgn="base"/>
                      <a:r>
                        <a:rPr lang="es-PE" sz="800" b="0" i="0">
                          <a:effectLst/>
                          <a:latin typeface="Times New Roman" panose="02020603050405020304" pitchFamily="18" charset="0"/>
                        </a:rPr>
                        <a:t>2. El sistema muestra una sección especial de [Usuarios] para que el administrador mantenga usuarios.  </a:t>
                      </a:r>
                      <a:endParaRPr lang="es-PE" sz="1050" b="0" i="0">
                        <a:effectLst/>
                      </a:endParaRPr>
                    </a:p>
                  </a:txBody>
                  <a:tcPr marL="37386" marR="37386" marT="18693" marB="1869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964363994"/>
                  </a:ext>
                </a:extLst>
              </a:tr>
              <a:tr h="128514">
                <a:tc>
                  <a:txBody>
                    <a:bodyPr/>
                    <a:lstStyle/>
                    <a:p>
                      <a:pPr algn="l" rtl="0" fontAlgn="base"/>
                      <a:r>
                        <a:rPr lang="es-PE" sz="800" b="0" i="0">
                          <a:effectLst/>
                          <a:latin typeface="Times New Roman" panose="02020603050405020304" pitchFamily="18" charset="0"/>
                        </a:rPr>
                        <a:t>3. El sistema muestra primero una lista de usuarios, cada uno con íconos de edición y eliminación.  </a:t>
                      </a:r>
                      <a:endParaRPr lang="es-PE" sz="1050" b="0" i="0">
                        <a:effectLst/>
                      </a:endParaRPr>
                    </a:p>
                  </a:txBody>
                  <a:tcPr marL="37386" marR="37386" marT="18693" marB="1869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081524615"/>
                  </a:ext>
                </a:extLst>
              </a:tr>
              <a:tr h="162005">
                <a:tc>
                  <a:txBody>
                    <a:bodyPr/>
                    <a:lstStyle/>
                    <a:p>
                      <a:pPr algn="l" rtl="0" fontAlgn="base"/>
                      <a:r>
                        <a:rPr lang="es-PE" sz="800" b="0" i="0">
                          <a:effectLst/>
                          <a:latin typeface="Times New Roman" panose="02020603050405020304" pitchFamily="18" charset="0"/>
                        </a:rPr>
                        <a:t>4. El sistema muestra también un botón para agregar usuarios y registrar sus datos junto con las credenciales.   </a:t>
                      </a:r>
                      <a:endParaRPr lang="es-PE" sz="1050" b="0" i="0">
                        <a:effectLst/>
                      </a:endParaRPr>
                    </a:p>
                  </a:txBody>
                  <a:tcPr marL="37386" marR="37386" marT="18693" marB="1869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866230738"/>
                  </a:ext>
                </a:extLst>
              </a:tr>
              <a:tr h="99696">
                <a:tc>
                  <a:txBody>
                    <a:bodyPr/>
                    <a:lstStyle/>
                    <a:p>
                      <a:pPr algn="l" rtl="0" fontAlgn="base"/>
                      <a:r>
                        <a:rPr lang="es-PE" sz="800" b="0" i="1">
                          <a:effectLst/>
                          <a:latin typeface="Arial" panose="020B0604020202020204" pitchFamily="34" charset="0"/>
                        </a:rPr>
                        <a:t>1. El administrador da click a “Agregar usuario” </a:t>
                      </a:r>
                      <a:r>
                        <a:rPr lang="es-PE" sz="800" b="0" i="0">
                          <a:effectLst/>
                          <a:latin typeface="Arial" panose="020B0604020202020204" pitchFamily="34" charset="0"/>
                        </a:rPr>
                        <a:t> </a:t>
                      </a:r>
                      <a:endParaRPr lang="es-PE" sz="1050" b="0" i="0">
                        <a:effectLst/>
                      </a:endParaRPr>
                    </a:p>
                  </a:txBody>
                  <a:tcPr marL="37386" marR="37386" marT="18693" marB="1869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582229815"/>
                  </a:ext>
                </a:extLst>
              </a:tr>
              <a:tr h="264816">
                <a:tc>
                  <a:txBody>
                    <a:bodyPr/>
                    <a:lstStyle/>
                    <a:p>
                      <a:pPr algn="l" rtl="0" fontAlgn="base"/>
                      <a:r>
                        <a:rPr lang="es-PE" sz="800" b="0" i="0">
                          <a:effectLst/>
                          <a:latin typeface="Times New Roman" panose="02020603050405020304" pitchFamily="18" charset="0"/>
                        </a:rPr>
                        <a:t>1. El sistema muestra una nueva pantalla con cuadros de texto para introducir datos como: Nombre de usuario, contraseña y email. Adicionalmente se muestra un listado de los posibles roles que se le pueden asignar al nuevo usuario y por último los botones de “Registrar” y “Cancelar”.  </a:t>
                      </a:r>
                      <a:endParaRPr lang="es-PE" sz="1050" b="0" i="0">
                        <a:effectLst/>
                      </a:endParaRPr>
                    </a:p>
                  </a:txBody>
                  <a:tcPr marL="37386" marR="37386" marT="18693" marB="1869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47512238"/>
                  </a:ext>
                </a:extLst>
              </a:tr>
              <a:tr h="99696">
                <a:tc>
                  <a:txBody>
                    <a:bodyPr/>
                    <a:lstStyle/>
                    <a:p>
                      <a:pPr algn="l" rtl="0" fontAlgn="base"/>
                      <a:r>
                        <a:rPr lang="es-PE" sz="800" b="0" i="0">
                          <a:effectLst/>
                          <a:latin typeface="Times New Roman" panose="02020603050405020304" pitchFamily="18" charset="0"/>
                        </a:rPr>
                        <a:t>2. El administrador llena los campos del formulario y da click en “Registrar”.  </a:t>
                      </a:r>
                      <a:endParaRPr lang="es-PE" sz="1050" b="0" i="0">
                        <a:effectLst/>
                      </a:endParaRPr>
                    </a:p>
                  </a:txBody>
                  <a:tcPr marL="37386" marR="37386" marT="18693" marB="1869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398563264"/>
                  </a:ext>
                </a:extLst>
              </a:tr>
              <a:tr h="162005">
                <a:tc>
                  <a:txBody>
                    <a:bodyPr/>
                    <a:lstStyle/>
                    <a:p>
                      <a:pPr algn="l" rtl="0" fontAlgn="base"/>
                      <a:r>
                        <a:rPr lang="es-PE" sz="800" b="0" i="0">
                          <a:effectLst/>
                          <a:latin typeface="Times New Roman" panose="02020603050405020304" pitchFamily="18" charset="0"/>
                        </a:rPr>
                        <a:t>3. El sistema vuelve a mostrar el listado de usuarios con un popup con el texto “Usuario registrado correctamente”.  </a:t>
                      </a:r>
                      <a:endParaRPr lang="es-PE" sz="1050" b="0" i="0">
                        <a:effectLst/>
                      </a:endParaRPr>
                    </a:p>
                  </a:txBody>
                  <a:tcPr marL="37386" marR="37386" marT="18693" marB="1869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415597921"/>
                  </a:ext>
                </a:extLst>
              </a:tr>
              <a:tr h="99696">
                <a:tc>
                  <a:txBody>
                    <a:bodyPr/>
                    <a:lstStyle/>
                    <a:p>
                      <a:pPr algn="l" rtl="0" fontAlgn="base"/>
                      <a:r>
                        <a:rPr lang="es-PE" sz="800" b="0" i="1">
                          <a:effectLst/>
                          <a:latin typeface="Arial" panose="020B0604020202020204" pitchFamily="34" charset="0"/>
                        </a:rPr>
                        <a:t>2. El administrador da click a “Editar usuario” </a:t>
                      </a:r>
                      <a:r>
                        <a:rPr lang="es-PE" sz="800" b="0" i="0">
                          <a:effectLst/>
                          <a:latin typeface="Arial" panose="020B0604020202020204" pitchFamily="34" charset="0"/>
                        </a:rPr>
                        <a:t> </a:t>
                      </a:r>
                      <a:endParaRPr lang="es-PE" sz="1050" b="0" i="0">
                        <a:effectLst/>
                      </a:endParaRPr>
                    </a:p>
                  </a:txBody>
                  <a:tcPr marL="37386" marR="37386" marT="18693" marB="1869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169493446"/>
                  </a:ext>
                </a:extLst>
              </a:tr>
              <a:tr h="224315">
                <a:tc>
                  <a:txBody>
                    <a:bodyPr/>
                    <a:lstStyle/>
                    <a:p>
                      <a:pPr algn="l" rtl="0" fontAlgn="base"/>
                      <a:r>
                        <a:rPr lang="es-PE" sz="800" b="0" i="0">
                          <a:effectLst/>
                          <a:latin typeface="Times New Roman" panose="02020603050405020304" pitchFamily="18" charset="0"/>
                        </a:rPr>
                        <a:t>1. El sistema muestra una nueva pantalla con cuadros de texto llenos para editar datos como: Nombre de usuario, contraseña y email. Junto al listado de los posibles roles que se le pueden asignar al usuario y por último los botones de “Actualizar” y “Cancelar”.  </a:t>
                      </a:r>
                      <a:endParaRPr lang="es-PE" sz="1050" b="0" i="0">
                        <a:effectLst/>
                      </a:endParaRPr>
                    </a:p>
                  </a:txBody>
                  <a:tcPr marL="37386" marR="37386" marT="18693" marB="1869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516186884"/>
                  </a:ext>
                </a:extLst>
              </a:tr>
              <a:tr h="128514">
                <a:tc>
                  <a:txBody>
                    <a:bodyPr/>
                    <a:lstStyle/>
                    <a:p>
                      <a:pPr algn="l" rtl="0" fontAlgn="base"/>
                      <a:r>
                        <a:rPr lang="es-PE" sz="800" b="0" i="0">
                          <a:effectLst/>
                          <a:latin typeface="Times New Roman" panose="02020603050405020304" pitchFamily="18" charset="0"/>
                        </a:rPr>
                        <a:t>2. El administrador edita la información que crea conveniente del usuario y da click en “Actualizar”.  </a:t>
                      </a:r>
                      <a:endParaRPr lang="es-PE" sz="1050" b="0" i="0">
                        <a:effectLst/>
                      </a:endParaRPr>
                    </a:p>
                  </a:txBody>
                  <a:tcPr marL="37386" marR="37386" marT="18693" marB="1869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911686306"/>
                  </a:ext>
                </a:extLst>
              </a:tr>
              <a:tr h="162005">
                <a:tc>
                  <a:txBody>
                    <a:bodyPr/>
                    <a:lstStyle/>
                    <a:p>
                      <a:pPr algn="l" rtl="0" fontAlgn="base"/>
                      <a:r>
                        <a:rPr lang="es-PE" sz="800" b="0" i="0">
                          <a:effectLst/>
                          <a:latin typeface="Times New Roman" panose="02020603050405020304" pitchFamily="18" charset="0"/>
                        </a:rPr>
                        <a:t>3. El sistema vuelve a mostrar el listado de usuarios con un popup con el texto “Usuario actualizado correctamente”.  </a:t>
                      </a:r>
                      <a:endParaRPr lang="es-PE" sz="1050" b="0" i="0">
                        <a:effectLst/>
                      </a:endParaRPr>
                    </a:p>
                  </a:txBody>
                  <a:tcPr marL="37386" marR="37386" marT="18693" marB="1869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713440218"/>
                  </a:ext>
                </a:extLst>
              </a:tr>
              <a:tr h="99696">
                <a:tc>
                  <a:txBody>
                    <a:bodyPr/>
                    <a:lstStyle/>
                    <a:p>
                      <a:pPr algn="l" rtl="0" fontAlgn="base"/>
                      <a:r>
                        <a:rPr lang="es-PE" sz="800" b="0" i="1">
                          <a:effectLst/>
                          <a:latin typeface="Arial" panose="020B0604020202020204" pitchFamily="34" charset="0"/>
                        </a:rPr>
                        <a:t>3. El administrador da click a “Eliminar usuario” </a:t>
                      </a:r>
                      <a:r>
                        <a:rPr lang="es-PE" sz="800" b="0" i="0">
                          <a:effectLst/>
                          <a:latin typeface="Arial" panose="020B0604020202020204" pitchFamily="34" charset="0"/>
                        </a:rPr>
                        <a:t> </a:t>
                      </a:r>
                      <a:endParaRPr lang="es-PE" sz="1050" b="0" i="0">
                        <a:effectLst/>
                      </a:endParaRPr>
                    </a:p>
                  </a:txBody>
                  <a:tcPr marL="37386" marR="37386" marT="18693" marB="1869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379336988"/>
                  </a:ext>
                </a:extLst>
              </a:tr>
              <a:tr h="198612">
                <a:tc>
                  <a:txBody>
                    <a:bodyPr/>
                    <a:lstStyle/>
                    <a:p>
                      <a:pPr algn="l" rtl="0" fontAlgn="base"/>
                      <a:r>
                        <a:rPr lang="es-PE" sz="800" b="0" i="0">
                          <a:effectLst/>
                          <a:latin typeface="Times New Roman" panose="02020603050405020304" pitchFamily="18" charset="0"/>
                        </a:rPr>
                        <a:t>1. El sistema muestra un popup con el texto “¿Está seguro que desea eliminar este usuario? los cambios no se podrán revertir”. Adicionalmente muestra dos botones de “Eliminar” y “Cancelar”.  </a:t>
                      </a:r>
                      <a:endParaRPr lang="es-PE" sz="1050" b="0" i="0">
                        <a:effectLst/>
                      </a:endParaRPr>
                    </a:p>
                  </a:txBody>
                  <a:tcPr marL="37386" marR="37386" marT="18693" marB="1869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364473522"/>
                  </a:ext>
                </a:extLst>
              </a:tr>
              <a:tr h="99696">
                <a:tc>
                  <a:txBody>
                    <a:bodyPr/>
                    <a:lstStyle/>
                    <a:p>
                      <a:pPr algn="l" rtl="0" fontAlgn="base"/>
                      <a:r>
                        <a:rPr lang="es-PE" sz="800" b="0" i="0">
                          <a:effectLst/>
                          <a:latin typeface="Times New Roman" panose="02020603050405020304" pitchFamily="18" charset="0"/>
                        </a:rPr>
                        <a:t>2. El administrador da click a “Eliminar”.  </a:t>
                      </a:r>
                      <a:endParaRPr lang="es-PE" sz="1050" b="0" i="0">
                        <a:effectLst/>
                      </a:endParaRPr>
                    </a:p>
                  </a:txBody>
                  <a:tcPr marL="37386" marR="37386" marT="18693" marB="1869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463839334"/>
                  </a:ext>
                </a:extLst>
              </a:tr>
              <a:tr h="162005">
                <a:tc>
                  <a:txBody>
                    <a:bodyPr/>
                    <a:lstStyle/>
                    <a:p>
                      <a:pPr algn="l" rtl="0" fontAlgn="base"/>
                      <a:r>
                        <a:rPr lang="es-PE" sz="800" b="0" i="0">
                          <a:effectLst/>
                          <a:latin typeface="Times New Roman" panose="02020603050405020304" pitchFamily="18" charset="0"/>
                        </a:rPr>
                        <a:t>3. El sistema muestra otra vez la lista de usuarios y un popup con el texto “Usuario eliminado correctamente”.  </a:t>
                      </a:r>
                      <a:endParaRPr lang="es-PE" sz="1050" b="0" i="0">
                        <a:effectLst/>
                      </a:endParaRPr>
                    </a:p>
                  </a:txBody>
                  <a:tcPr marL="37386" marR="37386" marT="18693" marB="1869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947113318"/>
                  </a:ext>
                </a:extLst>
              </a:tr>
              <a:tr h="99696">
                <a:tc>
                  <a:txBody>
                    <a:bodyPr/>
                    <a:lstStyle/>
                    <a:p>
                      <a:pPr algn="l" rtl="0" fontAlgn="base"/>
                      <a:r>
                        <a:rPr lang="es-PE" sz="800" b="1" i="0">
                          <a:effectLst/>
                          <a:latin typeface="Arial" panose="020B0604020202020204" pitchFamily="34" charset="0"/>
                        </a:rPr>
                        <a:t>2. Flujos Alternativos </a:t>
                      </a:r>
                      <a:r>
                        <a:rPr lang="es-PE" sz="800" b="0" i="0">
                          <a:effectLst/>
                          <a:latin typeface="Arial" panose="020B0604020202020204" pitchFamily="34" charset="0"/>
                        </a:rPr>
                        <a:t> </a:t>
                      </a:r>
                      <a:endParaRPr lang="es-PE" sz="1050" b="0" i="0">
                        <a:effectLst/>
                      </a:endParaRPr>
                    </a:p>
                  </a:txBody>
                  <a:tcPr marL="37386" marR="37386" marT="18693" marB="1869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359051379"/>
                  </a:ext>
                </a:extLst>
              </a:tr>
              <a:tr h="99696">
                <a:tc>
                  <a:txBody>
                    <a:bodyPr/>
                    <a:lstStyle/>
                    <a:p>
                      <a:pPr algn="l" rtl="0" fontAlgn="base"/>
                      <a:r>
                        <a:rPr lang="es-PE" sz="800" b="0" i="1">
                          <a:effectLst/>
                          <a:latin typeface="Arial" panose="020B0604020202020204" pitchFamily="34" charset="0"/>
                        </a:rPr>
                        <a:t>1. El usuario que acaba de ingresar no tiene privilegios de administrador </a:t>
                      </a:r>
                      <a:r>
                        <a:rPr lang="es-PE" sz="800" b="0" i="0">
                          <a:effectLst/>
                          <a:latin typeface="Arial" panose="020B0604020202020204" pitchFamily="34" charset="0"/>
                        </a:rPr>
                        <a:t> </a:t>
                      </a:r>
                      <a:endParaRPr lang="es-PE" sz="1050" b="0" i="0">
                        <a:effectLst/>
                      </a:endParaRPr>
                    </a:p>
                  </a:txBody>
                  <a:tcPr marL="37386" marR="37386" marT="18693" marB="1869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107512314"/>
                  </a:ext>
                </a:extLst>
              </a:tr>
              <a:tr h="162005">
                <a:tc>
                  <a:txBody>
                    <a:bodyPr/>
                    <a:lstStyle/>
                    <a:p>
                      <a:pPr algn="l" rtl="0" fontAlgn="base"/>
                      <a:r>
                        <a:rPr lang="es-PE" sz="800" b="0" i="0">
                          <a:effectLst/>
                          <a:latin typeface="Times New Roman" panose="02020603050405020304" pitchFamily="18" charset="0"/>
                        </a:rPr>
                        <a:t>En caso el usuario no tenga privilegios de administrador, el sistema no mostrará la sección especial de [Usuarios].  </a:t>
                      </a:r>
                      <a:endParaRPr lang="es-PE" sz="1050" b="0" i="0">
                        <a:effectLst/>
                      </a:endParaRPr>
                    </a:p>
                  </a:txBody>
                  <a:tcPr marL="37386" marR="37386" marT="18693" marB="1869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834721532"/>
                  </a:ext>
                </a:extLst>
              </a:tr>
              <a:tr h="99696">
                <a:tc>
                  <a:txBody>
                    <a:bodyPr/>
                    <a:lstStyle/>
                    <a:p>
                      <a:pPr algn="l" rtl="0" fontAlgn="base"/>
                      <a:r>
                        <a:rPr lang="es-PE" sz="800" b="0" i="1">
                          <a:effectLst/>
                          <a:latin typeface="Arial" panose="020B0604020202020204" pitchFamily="34" charset="0"/>
                        </a:rPr>
                        <a:t>2. El administrador ha ingresado datos erróneos </a:t>
                      </a:r>
                      <a:r>
                        <a:rPr lang="es-PE" sz="800" b="0" i="0">
                          <a:effectLst/>
                          <a:latin typeface="Arial" panose="020B0604020202020204" pitchFamily="34" charset="0"/>
                        </a:rPr>
                        <a:t> </a:t>
                      </a:r>
                      <a:endParaRPr lang="es-PE" sz="1050" b="0" i="0">
                        <a:effectLst/>
                      </a:endParaRPr>
                    </a:p>
                  </a:txBody>
                  <a:tcPr marL="37386" marR="37386" marT="18693" marB="1869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76713517"/>
                  </a:ext>
                </a:extLst>
              </a:tr>
              <a:tr h="224315">
                <a:tc>
                  <a:txBody>
                    <a:bodyPr/>
                    <a:lstStyle/>
                    <a:p>
                      <a:pPr algn="l" rtl="0" fontAlgn="base"/>
                      <a:r>
                        <a:rPr lang="es-PE" sz="800" b="0" i="0">
                          <a:effectLst/>
                          <a:latin typeface="Times New Roman" panose="02020603050405020304" pitchFamily="18" charset="0"/>
                        </a:rPr>
                        <a:t>Si el administrador ingresó datos erróneos al momento de registrar o actualizar un usuario, entonces el sistema no va a realizar la operación correcta y saltará un mensaje de error diciendo “No se pudo realizar la operación correctamente”.  </a:t>
                      </a:r>
                      <a:endParaRPr lang="es-PE" sz="1050" b="0" i="0">
                        <a:effectLst/>
                      </a:endParaRPr>
                    </a:p>
                  </a:txBody>
                  <a:tcPr marL="37386" marR="37386" marT="18693" marB="1869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856163163"/>
                  </a:ext>
                </a:extLst>
              </a:tr>
              <a:tr h="112158">
                <a:tc>
                  <a:txBody>
                    <a:bodyPr/>
                    <a:lstStyle/>
                    <a:p>
                      <a:pPr algn="l" rtl="0" fontAlgn="base"/>
                      <a:r>
                        <a:rPr lang="es-PE" sz="900" b="1" i="0">
                          <a:effectLst/>
                          <a:latin typeface="Arial" panose="020B0604020202020204" pitchFamily="34" charset="0"/>
                        </a:rPr>
                        <a:t>3. Requerimientos Especiales </a:t>
                      </a:r>
                      <a:r>
                        <a:rPr lang="es-PE" sz="900" b="0" i="0">
                          <a:effectLst/>
                          <a:latin typeface="Arial" panose="020B0604020202020204" pitchFamily="34" charset="0"/>
                        </a:rPr>
                        <a:t> </a:t>
                      </a:r>
                      <a:endParaRPr lang="es-PE" sz="1050" b="0" i="0">
                        <a:effectLst/>
                      </a:endParaRPr>
                    </a:p>
                  </a:txBody>
                  <a:tcPr marL="37386" marR="37386" marT="18693" marB="1869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800981441"/>
                  </a:ext>
                </a:extLst>
              </a:tr>
              <a:tr h="99696">
                <a:tc>
                  <a:txBody>
                    <a:bodyPr/>
                    <a:lstStyle/>
                    <a:p>
                      <a:pPr algn="l" rtl="0" fontAlgn="base"/>
                      <a:r>
                        <a:rPr lang="es-PE" sz="800" b="1" i="0">
                          <a:effectLst/>
                          <a:latin typeface="Arial" panose="020B0604020202020204" pitchFamily="34" charset="0"/>
                        </a:rPr>
                        <a:t>1. Evitar sentencias de SQL Injection e intentos de hacking </a:t>
                      </a:r>
                      <a:r>
                        <a:rPr lang="es-PE" sz="800" b="0" i="0">
                          <a:effectLst/>
                          <a:latin typeface="Arial" panose="020B0604020202020204" pitchFamily="34" charset="0"/>
                        </a:rPr>
                        <a:t> </a:t>
                      </a:r>
                      <a:endParaRPr lang="es-PE" sz="1050" b="0" i="0">
                        <a:effectLst/>
                      </a:endParaRPr>
                    </a:p>
                  </a:txBody>
                  <a:tcPr marL="37386" marR="37386" marT="18693" marB="1869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192584293"/>
                  </a:ext>
                </a:extLst>
              </a:tr>
              <a:tr h="162005">
                <a:tc>
                  <a:txBody>
                    <a:bodyPr/>
                    <a:lstStyle/>
                    <a:p>
                      <a:pPr algn="l" rtl="0" fontAlgn="base"/>
                      <a:r>
                        <a:rPr lang="es-PE" sz="800" b="0" i="0">
                          <a:effectLst/>
                          <a:latin typeface="Times New Roman" panose="02020603050405020304" pitchFamily="18" charset="0"/>
                        </a:rPr>
                        <a:t>Prevenir los posibles escenarios en los que en el formulario de ingreso se puedan ingresar sentencias SQL que sean ejecutadas por el gestor y dañar posiblemente el sistema.  </a:t>
                      </a:r>
                      <a:endParaRPr lang="es-PE" sz="1050" b="0" i="0">
                        <a:effectLst/>
                      </a:endParaRPr>
                    </a:p>
                  </a:txBody>
                  <a:tcPr marL="37386" marR="37386" marT="18693" marB="1869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060746891"/>
                  </a:ext>
                </a:extLst>
              </a:tr>
              <a:tr h="112158">
                <a:tc>
                  <a:txBody>
                    <a:bodyPr/>
                    <a:lstStyle/>
                    <a:p>
                      <a:pPr algn="l" rtl="0" fontAlgn="base"/>
                      <a:r>
                        <a:rPr lang="es-PE" sz="900" b="1" i="0">
                          <a:effectLst/>
                          <a:latin typeface="Arial" panose="020B0604020202020204" pitchFamily="34" charset="0"/>
                        </a:rPr>
                        <a:t>4. Precondiciones </a:t>
                      </a:r>
                      <a:r>
                        <a:rPr lang="es-PE" sz="900" b="0" i="0">
                          <a:effectLst/>
                          <a:latin typeface="Arial" panose="020B0604020202020204" pitchFamily="34" charset="0"/>
                        </a:rPr>
                        <a:t> </a:t>
                      </a:r>
                      <a:endParaRPr lang="es-PE" sz="1050" b="0" i="0">
                        <a:effectLst/>
                      </a:endParaRPr>
                    </a:p>
                  </a:txBody>
                  <a:tcPr marL="37386" marR="37386" marT="18693" marB="1869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518172466"/>
                  </a:ext>
                </a:extLst>
              </a:tr>
              <a:tr h="99696">
                <a:tc>
                  <a:txBody>
                    <a:bodyPr/>
                    <a:lstStyle/>
                    <a:p>
                      <a:pPr algn="l" rtl="0" fontAlgn="base"/>
                      <a:r>
                        <a:rPr lang="es-PE" sz="800" b="1" i="0">
                          <a:effectLst/>
                          <a:latin typeface="Arial" panose="020B0604020202020204" pitchFamily="34" charset="0"/>
                        </a:rPr>
                        <a:t>1. Iniciar sesión </a:t>
                      </a:r>
                      <a:r>
                        <a:rPr lang="es-PE" sz="800" b="0" i="0">
                          <a:effectLst/>
                          <a:latin typeface="Arial" panose="020B0604020202020204" pitchFamily="34" charset="0"/>
                        </a:rPr>
                        <a:t> </a:t>
                      </a:r>
                      <a:endParaRPr lang="es-PE" sz="1050" b="0" i="0">
                        <a:effectLst/>
                      </a:endParaRPr>
                    </a:p>
                  </a:txBody>
                  <a:tcPr marL="37386" marR="37386" marT="18693" marB="1869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816987520"/>
                  </a:ext>
                </a:extLst>
              </a:tr>
              <a:tr h="99696">
                <a:tc>
                  <a:txBody>
                    <a:bodyPr/>
                    <a:lstStyle/>
                    <a:p>
                      <a:pPr algn="l" rtl="0" fontAlgn="base"/>
                      <a:r>
                        <a:rPr lang="es-PE" sz="800" b="0" i="0">
                          <a:effectLst/>
                          <a:latin typeface="Times New Roman" panose="02020603050405020304" pitchFamily="18" charset="0"/>
                        </a:rPr>
                        <a:t>El usuario debió iniciar sesión con las credenciales de administrador.  </a:t>
                      </a:r>
                      <a:endParaRPr lang="es-PE" sz="1050" b="0" i="0">
                        <a:effectLst/>
                      </a:endParaRPr>
                    </a:p>
                  </a:txBody>
                  <a:tcPr marL="37386" marR="37386" marT="18693" marB="1869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680473448"/>
                  </a:ext>
                </a:extLst>
              </a:tr>
              <a:tr h="112158">
                <a:tc>
                  <a:txBody>
                    <a:bodyPr/>
                    <a:lstStyle/>
                    <a:p>
                      <a:pPr algn="l" rtl="0" fontAlgn="base"/>
                      <a:r>
                        <a:rPr lang="es-PE" sz="900" b="1" i="0">
                          <a:effectLst/>
                          <a:latin typeface="Arial" panose="020B0604020202020204" pitchFamily="34" charset="0"/>
                        </a:rPr>
                        <a:t>5. Postcondiciones </a:t>
                      </a:r>
                      <a:r>
                        <a:rPr lang="es-PE" sz="900" b="0" i="0">
                          <a:effectLst/>
                          <a:latin typeface="Arial" panose="020B0604020202020204" pitchFamily="34" charset="0"/>
                        </a:rPr>
                        <a:t> </a:t>
                      </a:r>
                      <a:endParaRPr lang="es-PE" sz="1050" b="0" i="0">
                        <a:effectLst/>
                      </a:endParaRPr>
                    </a:p>
                  </a:txBody>
                  <a:tcPr marL="37386" marR="37386" marT="18693" marB="1869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360584038"/>
                  </a:ext>
                </a:extLst>
              </a:tr>
              <a:tr h="99696">
                <a:tc>
                  <a:txBody>
                    <a:bodyPr/>
                    <a:lstStyle/>
                    <a:p>
                      <a:pPr algn="l" rtl="0" fontAlgn="base"/>
                      <a:r>
                        <a:rPr lang="es-PE" sz="800" b="1" i="0">
                          <a:effectLst/>
                          <a:latin typeface="Arial" panose="020B0604020202020204" pitchFamily="34" charset="0"/>
                        </a:rPr>
                        <a:t>1. Autenticación exitosa </a:t>
                      </a:r>
                      <a:r>
                        <a:rPr lang="es-PE" sz="800" b="0" i="0">
                          <a:effectLst/>
                          <a:latin typeface="Arial" panose="020B0604020202020204" pitchFamily="34" charset="0"/>
                        </a:rPr>
                        <a:t> </a:t>
                      </a:r>
                      <a:endParaRPr lang="es-PE" sz="1050" b="0" i="0">
                        <a:effectLst/>
                      </a:endParaRPr>
                    </a:p>
                  </a:txBody>
                  <a:tcPr marL="37386" marR="37386" marT="18693" marB="1869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623973127"/>
                  </a:ext>
                </a:extLst>
              </a:tr>
              <a:tr h="162005">
                <a:tc>
                  <a:txBody>
                    <a:bodyPr/>
                    <a:lstStyle/>
                    <a:p>
                      <a:pPr algn="l" rtl="0" fontAlgn="base"/>
                      <a:r>
                        <a:rPr lang="es-PE" sz="800" b="0" i="0">
                          <a:effectLst/>
                          <a:latin typeface="Times New Roman" panose="02020603050405020304" pitchFamily="18" charset="0"/>
                        </a:rPr>
                        <a:t>El usuario debe haber ingresado las credenciales correctamente y el sistema ha validado que definitivamente se trata del administrador.  </a:t>
                      </a:r>
                      <a:endParaRPr lang="es-PE" sz="1050" b="0" i="0">
                        <a:effectLst/>
                      </a:endParaRPr>
                    </a:p>
                  </a:txBody>
                  <a:tcPr marL="37386" marR="37386" marT="18693" marB="1869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153081372"/>
                  </a:ext>
                </a:extLst>
              </a:tr>
              <a:tr h="112158">
                <a:tc>
                  <a:txBody>
                    <a:bodyPr/>
                    <a:lstStyle/>
                    <a:p>
                      <a:pPr algn="l" rtl="0" fontAlgn="base"/>
                      <a:r>
                        <a:rPr lang="es-PE" sz="900" b="1" i="0">
                          <a:effectLst/>
                          <a:latin typeface="Arial" panose="020B0604020202020204" pitchFamily="34" charset="0"/>
                        </a:rPr>
                        <a:t>6. Puntos de Extensión </a:t>
                      </a:r>
                      <a:r>
                        <a:rPr lang="es-PE" sz="900" b="0" i="0">
                          <a:effectLst/>
                          <a:latin typeface="Arial" panose="020B0604020202020204" pitchFamily="34" charset="0"/>
                        </a:rPr>
                        <a:t> </a:t>
                      </a:r>
                      <a:endParaRPr lang="es-PE" sz="1050" b="0" i="0">
                        <a:effectLst/>
                      </a:endParaRPr>
                    </a:p>
                  </a:txBody>
                  <a:tcPr marL="37386" marR="37386" marT="18693" marB="1869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636445668"/>
                  </a:ext>
                </a:extLst>
              </a:tr>
              <a:tr h="99696">
                <a:tc>
                  <a:txBody>
                    <a:bodyPr/>
                    <a:lstStyle/>
                    <a:p>
                      <a:pPr algn="l" rtl="0" fontAlgn="base"/>
                      <a:r>
                        <a:rPr lang="es-PE" sz="800" b="0" i="0" dirty="0">
                          <a:effectLst/>
                          <a:latin typeface="Times New Roman" panose="02020603050405020304" pitchFamily="18" charset="0"/>
                        </a:rPr>
                        <a:t>No hay puntos de extensión relacionados a este caso de uso.  </a:t>
                      </a:r>
                      <a:endParaRPr lang="es-PE" sz="1050" b="0" i="0" dirty="0">
                        <a:effectLst/>
                      </a:endParaRPr>
                    </a:p>
                  </a:txBody>
                  <a:tcPr marL="37386" marR="37386" marT="18693" marB="18693" anchor="ctr">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489303041"/>
                  </a:ext>
                </a:extLst>
              </a:tr>
            </a:tbl>
          </a:graphicData>
        </a:graphic>
      </p:graphicFrame>
    </p:spTree>
    <p:extLst>
      <p:ext uri="{BB962C8B-B14F-4D97-AF65-F5344CB8AC3E}">
        <p14:creationId xmlns:p14="http://schemas.microsoft.com/office/powerpoint/2010/main" val="4270378463"/>
      </p:ext>
    </p:extLst>
  </p:cSld>
  <p:clrMapOvr>
    <a:masterClrMapping/>
  </p:clrMapOvr>
</p:sld>
</file>

<file path=ppt/theme/theme1.xml><?xml version="1.0" encoding="utf-8"?>
<a:theme xmlns:a="http://schemas.openxmlformats.org/drawingml/2006/main" name="Tema de Office">
  <a:themeElements>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ema de Office">
      <a:majorFont>
        <a:latin typeface="Arial"/>
        <a:ea typeface="ＭＳ Ｐゴシック"/>
        <a:cs typeface="Arial Unicode MS"/>
      </a:majorFont>
      <a:minorFont>
        <a:latin typeface="Arial"/>
        <a:ea typeface="ＭＳ Ｐゴシック"/>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defRPr kumimoji="0" lang="en-GB" sz="1800" b="0" i="0" u="none" strike="noStrike" cap="none" normalizeH="0" baseline="0">
            <a:ln>
              <a:noFill/>
            </a:ln>
            <a:solidFill>
              <a:schemeClr val="bg1"/>
            </a:solidFill>
            <a:effectLst/>
            <a:latin typeface="Arial" charset="0"/>
            <a:ea typeface="ＭＳ Ｐゴシック" charset="0"/>
            <a:cs typeface="Arial Unicode MS"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defRPr kumimoji="0" lang="en-GB" sz="1800" b="0" i="0" u="none" strike="noStrike" cap="none" normalizeH="0" baseline="0">
            <a:ln>
              <a:noFill/>
            </a:ln>
            <a:solidFill>
              <a:schemeClr val="bg1"/>
            </a:solidFill>
            <a:effectLst/>
            <a:latin typeface="Arial" charset="0"/>
            <a:ea typeface="ＭＳ Ｐゴシック" charset="0"/>
            <a:cs typeface="Arial Unicode MS" charset="0"/>
          </a:defRPr>
        </a:defPPr>
      </a:lstStyle>
    </a:lnDef>
  </a:objectDefaults>
  <a:extraClrSchemeLst>
    <a:extraClrScheme>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a d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ma d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a d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a d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a d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ma d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4173</TotalTime>
  <Words>5941</Words>
  <Application>Microsoft Office PowerPoint</Application>
  <PresentationFormat>Custom</PresentationFormat>
  <Paragraphs>422</Paragraphs>
  <Slides>67</Slides>
  <Notes>0</Notes>
  <HiddenSlides>0</HiddenSlides>
  <MMClips>0</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Tema de Office</vt:lpstr>
      <vt:lpstr>Curso : Análisis y diseño de sistemas II</vt:lpstr>
      <vt:lpstr>PowerPoint Presentation</vt:lpstr>
      <vt:lpstr>PRESENTACIÓN DEL TEMA</vt:lpstr>
      <vt:lpstr>MODELO DE CASOS DE USO</vt:lpstr>
      <vt:lpstr>MODELO DE CASOS DE USO</vt:lpstr>
      <vt:lpstr>Iniciar Sesion</vt:lpstr>
      <vt:lpstr>Recuperar Contraseña</vt:lpstr>
      <vt:lpstr>Mantener Usuarios</vt:lpstr>
      <vt:lpstr>PowerPoint Presentation</vt:lpstr>
      <vt:lpstr>Recordar Usuario</vt:lpstr>
      <vt:lpstr>Enviar Documentos</vt:lpstr>
      <vt:lpstr>Mantener Documentacion</vt:lpstr>
      <vt:lpstr>PowerPoint Presentation</vt:lpstr>
      <vt:lpstr>Subir Documentos</vt:lpstr>
      <vt:lpstr>Buscar Documentos</vt:lpstr>
      <vt:lpstr>Autorizar Solicitud de Busqueda</vt:lpstr>
      <vt:lpstr>Mantener Solicitud de Busqueda</vt:lpstr>
      <vt:lpstr>PowerPoint Presentation</vt:lpstr>
      <vt:lpstr>Validar Solicitud de Busqueda</vt:lpstr>
      <vt:lpstr>MODELO DE ANÁLISIS </vt:lpstr>
      <vt:lpstr>MODELO DE ANÁLISIS </vt:lpstr>
      <vt:lpstr>DCA01. Autorizar Solicitud de Busqueda</vt:lpstr>
      <vt:lpstr>DCA01. Autorizar Solicitud de Busqueda</vt:lpstr>
      <vt:lpstr>DCA02. Buscar Documentos</vt:lpstr>
      <vt:lpstr>DCA03. Enviar Documentos</vt:lpstr>
      <vt:lpstr>DCA04. Iniciar Sesion</vt:lpstr>
      <vt:lpstr>DCA05. Mantenimiento de Documentacion</vt:lpstr>
      <vt:lpstr>DCA06. Mantenimiento de Solicitud de Busqueda</vt:lpstr>
      <vt:lpstr>DCA07. Mantenimiento de Usuarios</vt:lpstr>
      <vt:lpstr>DCA08. Recordar Usuario</vt:lpstr>
      <vt:lpstr>DCA09. Recuperar Contraseña</vt:lpstr>
      <vt:lpstr>DCA10. Subir Documentos</vt:lpstr>
      <vt:lpstr>DCA11. Validar Solicitud de Buscar</vt:lpstr>
      <vt:lpstr>MODELO DE ANÁLISIS </vt:lpstr>
      <vt:lpstr>MODELO DE ANÁLISIS </vt:lpstr>
      <vt:lpstr>MODELO DE DISEÑO</vt:lpstr>
      <vt:lpstr>DS01. Autorizar Solicitud de Busqueda</vt:lpstr>
      <vt:lpstr>DS02. Buscar Documentos</vt:lpstr>
      <vt:lpstr>DS03. Enviar Documentos</vt:lpstr>
      <vt:lpstr>DS03. Enviar Documentos</vt:lpstr>
      <vt:lpstr>DS04. Iniciar Sesión</vt:lpstr>
      <vt:lpstr>DS05. Mantemiento de Documentación</vt:lpstr>
      <vt:lpstr>DS05. Mantemiento de Documentación</vt:lpstr>
      <vt:lpstr>DS06. Mantenimiento de Solicitud de Búsqueda</vt:lpstr>
      <vt:lpstr>DS06. Mantenimiento de Solicitud de Búsqueda</vt:lpstr>
      <vt:lpstr>DS07. Mantenimiento de Usuario</vt:lpstr>
      <vt:lpstr>DS07. Mantenimiento de Usuario</vt:lpstr>
      <vt:lpstr>DS08. Recordar Usuario</vt:lpstr>
      <vt:lpstr>DS09. Recuperar Contraseña</vt:lpstr>
      <vt:lpstr>DS10. Subir Documentos</vt:lpstr>
      <vt:lpstr>DS11. Validar Solicitud de Busqueda</vt:lpstr>
      <vt:lpstr>MODELO DE DISEÑO</vt:lpstr>
      <vt:lpstr>DC01. Autorizar Solicitud de Busqueda</vt:lpstr>
      <vt:lpstr>DC02. Buscar Documentos</vt:lpstr>
      <vt:lpstr>DC03. Enviar Documentos</vt:lpstr>
      <vt:lpstr>DC04. Iniciar Sesión</vt:lpstr>
      <vt:lpstr>DC05. Mantemiento de Documentación</vt:lpstr>
      <vt:lpstr>DC06. Mantenimiento de Solicitud de Búsqueda</vt:lpstr>
      <vt:lpstr>DC07. Mantenimiento de Usuario</vt:lpstr>
      <vt:lpstr>DC08. Recordar Usuario</vt:lpstr>
      <vt:lpstr>DS09. Recuperar Contraseña</vt:lpstr>
      <vt:lpstr>DS10. Subir Documentos</vt:lpstr>
      <vt:lpstr>DS11. Validar Solicitud de Busqueda</vt:lpstr>
      <vt:lpstr>MODELO DE DISEÑO</vt:lpstr>
      <vt:lpstr>MODELO DE DISEÑO</vt:lpstr>
      <vt:lpstr>MODELO DE DISEÑO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Gustavo Morales Flores</dc:creator>
  <cp:lastModifiedBy>Benjamín Isaias Zumarán Romero</cp:lastModifiedBy>
  <cp:revision>108</cp:revision>
  <cp:lastPrinted>1601-01-01T00:00:00Z</cp:lastPrinted>
  <dcterms:created xsi:type="dcterms:W3CDTF">2014-02-05T13:54:22Z</dcterms:created>
  <dcterms:modified xsi:type="dcterms:W3CDTF">2022-07-02T19:04:54Z</dcterms:modified>
</cp:coreProperties>
</file>